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sldIdLst>
    <p:sldId id="322" r:id="rId2"/>
    <p:sldId id="323" r:id="rId3"/>
    <p:sldId id="260" r:id="rId4"/>
    <p:sldId id="261" r:id="rId5"/>
    <p:sldId id="257" r:id="rId6"/>
    <p:sldId id="262" r:id="rId7"/>
    <p:sldId id="263" r:id="rId8"/>
    <p:sldId id="264" r:id="rId9"/>
    <p:sldId id="266" r:id="rId10"/>
    <p:sldId id="267" r:id="rId11"/>
    <p:sldId id="268" r:id="rId12"/>
    <p:sldId id="270" r:id="rId13"/>
    <p:sldId id="271" r:id="rId14"/>
    <p:sldId id="272" r:id="rId15"/>
    <p:sldId id="273" r:id="rId16"/>
    <p:sldId id="274" r:id="rId17"/>
    <p:sldId id="275" r:id="rId18"/>
    <p:sldId id="276" r:id="rId19"/>
    <p:sldId id="277" r:id="rId20"/>
    <p:sldId id="279" r:id="rId21"/>
    <p:sldId id="280" r:id="rId22"/>
    <p:sldId id="281" r:id="rId23"/>
    <p:sldId id="282" r:id="rId24"/>
    <p:sldId id="284" r:id="rId25"/>
    <p:sldId id="283" r:id="rId26"/>
    <p:sldId id="278" r:id="rId27"/>
    <p:sldId id="285" r:id="rId28"/>
    <p:sldId id="286" r:id="rId29"/>
    <p:sldId id="288" r:id="rId30"/>
    <p:sldId id="289" r:id="rId31"/>
    <p:sldId id="290" r:id="rId32"/>
    <p:sldId id="291" r:id="rId33"/>
    <p:sldId id="293" r:id="rId34"/>
    <p:sldId id="292" r:id="rId35"/>
    <p:sldId id="294" r:id="rId36"/>
    <p:sldId id="295" r:id="rId37"/>
    <p:sldId id="297" r:id="rId38"/>
    <p:sldId id="298" r:id="rId39"/>
    <p:sldId id="299" r:id="rId40"/>
    <p:sldId id="296" r:id="rId41"/>
    <p:sldId id="287" r:id="rId42"/>
    <p:sldId id="302" r:id="rId43"/>
    <p:sldId id="304" r:id="rId44"/>
    <p:sldId id="303" r:id="rId45"/>
    <p:sldId id="305" r:id="rId46"/>
    <p:sldId id="307" r:id="rId47"/>
    <p:sldId id="306" r:id="rId48"/>
    <p:sldId id="308" r:id="rId49"/>
    <p:sldId id="310" r:id="rId50"/>
    <p:sldId id="311" r:id="rId51"/>
    <p:sldId id="312" r:id="rId52"/>
    <p:sldId id="309" r:id="rId53"/>
    <p:sldId id="313" r:id="rId54"/>
    <p:sldId id="314" r:id="rId55"/>
    <p:sldId id="315" r:id="rId56"/>
    <p:sldId id="316" r:id="rId57"/>
    <p:sldId id="318" r:id="rId58"/>
    <p:sldId id="317" r:id="rId59"/>
    <p:sldId id="319" r:id="rId60"/>
    <p:sldId id="320" r:id="rId61"/>
    <p:sldId id="321" r:id="rId62"/>
    <p:sldId id="326" r:id="rId63"/>
    <p:sldId id="325" r:id="rId6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5" autoAdjust="0"/>
    <p:restoredTop sz="94673" autoAdjust="0"/>
  </p:normalViewPr>
  <p:slideViewPr>
    <p:cSldViewPr>
      <p:cViewPr varScale="1">
        <p:scale>
          <a:sx n="125" d="100"/>
          <a:sy n="125" d="100"/>
        </p:scale>
        <p:origin x="91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798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EEF58EF-B0DA-43C3-92F5-26F4B156175A}" type="slidenum">
              <a:rPr lang="en-US"/>
              <a:pPr/>
              <a:t>‹#›</a:t>
            </a:fld>
            <a:endParaRPr lang="en-US"/>
          </a:p>
        </p:txBody>
      </p:sp>
    </p:spTree>
    <p:extLst>
      <p:ext uri="{BB962C8B-B14F-4D97-AF65-F5344CB8AC3E}">
        <p14:creationId xmlns:p14="http://schemas.microsoft.com/office/powerpoint/2010/main" val="25245053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71452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85821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50519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11725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37562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3371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22277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01841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46910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46286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3637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11123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13361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06917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0211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87012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51258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6904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79563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2466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14158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81255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61077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64092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72740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59771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10608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18273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76156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251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13510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75015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47883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72444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32173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46980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26783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15610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71362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228933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58363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39077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108593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2194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39435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83822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8806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802176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25815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708370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40905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321324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78865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65284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26896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188666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99144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784813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83AD985-4034-417D-9D2D-CC1866EB5146}" type="slidenum">
              <a:rPr lang="en-US"/>
              <a:pPr eaLnBrk="1" hangingPunct="1"/>
              <a:t>62</a:t>
            </a:fld>
            <a:endParaRPr lang="en-US"/>
          </a:p>
        </p:txBody>
      </p:sp>
    </p:spTree>
    <p:extLst>
      <p:ext uri="{BB962C8B-B14F-4D97-AF65-F5344CB8AC3E}">
        <p14:creationId xmlns:p14="http://schemas.microsoft.com/office/powerpoint/2010/main" val="30700435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152525" y="692150"/>
            <a:ext cx="4554538" cy="3416300"/>
          </a:xfrm>
          <a:ln/>
        </p:spPr>
      </p:sp>
      <p:sp>
        <p:nvSpPr>
          <p:cNvPr id="14438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2196114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38755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60599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66838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H-</a:t>
            </a:r>
            <a:fld id="{50FF9EDB-DAD6-4B2D-891D-F68DD681B365}" type="slidenum">
              <a:rPr lang="en-US" smtClean="0"/>
              <a:pPr/>
              <a:t>‹#›</a:t>
            </a:fld>
            <a:endParaRPr lang="en-US" dirty="0" smtClean="0"/>
          </a:p>
          <a:p>
            <a:endParaRPr lang="en-US" dirty="0"/>
          </a:p>
        </p:txBody>
      </p:sp>
    </p:spTree>
    <p:extLst>
      <p:ext uri="{BB962C8B-B14F-4D97-AF65-F5344CB8AC3E}">
        <p14:creationId xmlns:p14="http://schemas.microsoft.com/office/powerpoint/2010/main" val="2071297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H-</a:t>
            </a:r>
            <a:fld id="{93B32C2B-DD00-471A-A87E-607274D2F6DB}" type="slidenum">
              <a:rPr lang="en-US" smtClean="0"/>
              <a:pPr/>
              <a:t>‹#›</a:t>
            </a:fld>
            <a:endParaRPr lang="en-US" dirty="0" smtClean="0"/>
          </a:p>
          <a:p>
            <a:endParaRPr lang="en-US" dirty="0"/>
          </a:p>
        </p:txBody>
      </p:sp>
    </p:spTree>
    <p:extLst>
      <p:ext uri="{BB962C8B-B14F-4D97-AF65-F5344CB8AC3E}">
        <p14:creationId xmlns:p14="http://schemas.microsoft.com/office/powerpoint/2010/main" val="46829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H-</a:t>
            </a:r>
            <a:fld id="{E98F1473-0CD9-4566-8E00-8417CFDA7A86}" type="slidenum">
              <a:rPr lang="en-US" smtClean="0"/>
              <a:pPr/>
              <a:t>‹#›</a:t>
            </a:fld>
            <a:endParaRPr lang="en-US" dirty="0" smtClean="0"/>
          </a:p>
          <a:p>
            <a:endParaRPr lang="en-US" dirty="0"/>
          </a:p>
        </p:txBody>
      </p:sp>
    </p:spTree>
    <p:extLst>
      <p:ext uri="{BB962C8B-B14F-4D97-AF65-F5344CB8AC3E}">
        <p14:creationId xmlns:p14="http://schemas.microsoft.com/office/powerpoint/2010/main" val="2955317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943600" cy="476250"/>
          </a:xfrm>
        </p:spPr>
        <p:txBody>
          <a:bodyPr/>
          <a:lstStyle>
            <a:lvl1pPr>
              <a:defRPr>
                <a:solidFill>
                  <a:srgbClr val="0099CC"/>
                </a:solidFill>
              </a:defRPr>
            </a:lvl1pPr>
          </a:lstStyle>
          <a:p>
            <a:pPr>
              <a:defRPr/>
            </a:pPr>
            <a:r>
              <a:rPr lang="en-US" smtClean="0"/>
              <a:t>KROENKE AND AUER - DATABASE PROCESSING, 13th Edition  © 2014 Pearson Education, Inc. </a:t>
            </a:r>
            <a:endParaRPr lang="en-US" dirty="0"/>
          </a:p>
        </p:txBody>
      </p:sp>
      <p:sp>
        <p:nvSpPr>
          <p:cNvPr id="6" name="Slide Number Placeholder 5"/>
          <p:cNvSpPr>
            <a:spLocks noGrp="1"/>
          </p:cNvSpPr>
          <p:nvPr>
            <p:ph type="sldNum" sz="quarter" idx="11"/>
          </p:nvPr>
        </p:nvSpPr>
        <p:spPr/>
        <p:txBody>
          <a:bodyPr/>
          <a:lstStyle>
            <a:lvl1pPr>
              <a:defRPr/>
            </a:lvl1pPr>
          </a:lstStyle>
          <a:p>
            <a:r>
              <a:rPr lang="en-US" dirty="0" smtClean="0"/>
              <a:t>H-</a:t>
            </a:r>
            <a:fld id="{744A4BDE-DD8A-4935-891D-1CC9855D7584}" type="slidenum">
              <a:rPr lang="en-US" smtClean="0"/>
              <a:pPr/>
              <a:t>‹#›</a:t>
            </a:fld>
            <a:endParaRPr lang="en-US" dirty="0" smtClean="0"/>
          </a:p>
          <a:p>
            <a:endParaRPr lang="en-US" dirty="0"/>
          </a:p>
        </p:txBody>
      </p:sp>
    </p:spTree>
    <p:extLst>
      <p:ext uri="{BB962C8B-B14F-4D97-AF65-F5344CB8AC3E}">
        <p14:creationId xmlns:p14="http://schemas.microsoft.com/office/powerpoint/2010/main" val="56186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0"/>
          </p:nvPr>
        </p:nvSpPr>
        <p:spPr>
          <a:xfrm>
            <a:off x="457200" y="6248400"/>
            <a:ext cx="5943600" cy="476250"/>
          </a:xfrm>
        </p:spPr>
        <p:txBody>
          <a:bodyPr/>
          <a:lstStyle>
            <a:lvl1pPr>
              <a:defRPr>
                <a:solidFill>
                  <a:srgbClr val="0099CC"/>
                </a:solidFill>
              </a:defRPr>
            </a:lvl1pPr>
          </a:lstStyle>
          <a:p>
            <a:pPr>
              <a:defRPr/>
            </a:pPr>
            <a:r>
              <a:rPr lang="en-US" smtClean="0"/>
              <a:t>KROENKE AND AUER - DATABASE PROCESSING, 13th Edition  © 2014 Pearson Education, Inc. </a:t>
            </a:r>
            <a:endParaRPr lang="en-US" dirty="0"/>
          </a:p>
        </p:txBody>
      </p:sp>
      <p:sp>
        <p:nvSpPr>
          <p:cNvPr id="7" name="Slide Number Placeholder 6"/>
          <p:cNvSpPr>
            <a:spLocks noGrp="1"/>
          </p:cNvSpPr>
          <p:nvPr>
            <p:ph type="sldNum" sz="quarter" idx="11"/>
          </p:nvPr>
        </p:nvSpPr>
        <p:spPr/>
        <p:txBody>
          <a:bodyPr/>
          <a:lstStyle>
            <a:lvl1pPr>
              <a:defRPr/>
            </a:lvl1pPr>
          </a:lstStyle>
          <a:p>
            <a:r>
              <a:rPr lang="en-US" dirty="0" smtClean="0"/>
              <a:t>H-</a:t>
            </a:r>
            <a:fld id="{B3A959DA-1379-4268-8DC0-B8441988A41C}" type="slidenum">
              <a:rPr lang="en-US" smtClean="0"/>
              <a:pPr/>
              <a:t>‹#›</a:t>
            </a:fld>
            <a:endParaRPr lang="en-US" dirty="0" smtClean="0"/>
          </a:p>
          <a:p>
            <a:endParaRPr lang="en-US" dirty="0"/>
          </a:p>
        </p:txBody>
      </p:sp>
    </p:spTree>
    <p:extLst>
      <p:ext uri="{BB962C8B-B14F-4D97-AF65-F5344CB8AC3E}">
        <p14:creationId xmlns:p14="http://schemas.microsoft.com/office/powerpoint/2010/main" val="1878341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H-</a:t>
            </a:r>
            <a:fld id="{D9E2B1FB-B791-4D96-A2B2-A163CC9522B3}" type="slidenum">
              <a:rPr lang="en-US" smtClean="0"/>
              <a:pPr/>
              <a:t>‹#›</a:t>
            </a:fld>
            <a:endParaRPr lang="en-US" dirty="0" smtClean="0"/>
          </a:p>
          <a:p>
            <a:endParaRPr lang="en-US" dirty="0"/>
          </a:p>
        </p:txBody>
      </p:sp>
    </p:spTree>
    <p:extLst>
      <p:ext uri="{BB962C8B-B14F-4D97-AF65-F5344CB8AC3E}">
        <p14:creationId xmlns:p14="http://schemas.microsoft.com/office/powerpoint/2010/main" val="1061177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5" name="Rectangle 4"/>
          <p:cNvSpPr>
            <a:spLocks noGrp="1" noChangeArrowheads="1"/>
          </p:cNvSpPr>
          <p:nvPr>
            <p:ph type="sldNum" sz="quarter" idx="11"/>
          </p:nvPr>
        </p:nvSpPr>
        <p:spPr/>
        <p:txBody>
          <a:bodyPr/>
          <a:lstStyle>
            <a:lvl1pPr>
              <a:defRPr/>
            </a:lvl1pPr>
          </a:lstStyle>
          <a:p>
            <a:r>
              <a:rPr lang="en-US" dirty="0" smtClean="0"/>
              <a:t>H-</a:t>
            </a:r>
            <a:fld id="{06C18FA7-1916-4C8B-811A-FD1C070825A2}" type="slidenum">
              <a:rPr lang="en-US" smtClean="0"/>
              <a:pPr/>
              <a:t>‹#›</a:t>
            </a:fld>
            <a:endParaRPr lang="en-US" dirty="0" smtClean="0"/>
          </a:p>
          <a:p>
            <a:endParaRPr lang="en-US" dirty="0"/>
          </a:p>
        </p:txBody>
      </p:sp>
    </p:spTree>
    <p:extLst>
      <p:ext uri="{BB962C8B-B14F-4D97-AF65-F5344CB8AC3E}">
        <p14:creationId xmlns:p14="http://schemas.microsoft.com/office/powerpoint/2010/main" val="345373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6" name="Rectangle 5"/>
          <p:cNvSpPr>
            <a:spLocks noGrp="1" noChangeArrowheads="1"/>
          </p:cNvSpPr>
          <p:nvPr>
            <p:ph type="sldNum" sz="quarter" idx="11"/>
          </p:nvPr>
        </p:nvSpPr>
        <p:spPr/>
        <p:txBody>
          <a:bodyPr/>
          <a:lstStyle>
            <a:lvl1pPr>
              <a:defRPr/>
            </a:lvl1pPr>
          </a:lstStyle>
          <a:p>
            <a:r>
              <a:rPr lang="en-US" dirty="0" smtClean="0"/>
              <a:t>H-</a:t>
            </a:r>
            <a:fld id="{9B20865E-76F2-4E66-98AC-33000EE2ED0B}" type="slidenum">
              <a:rPr lang="en-US" smtClean="0"/>
              <a:pPr/>
              <a:t>‹#›</a:t>
            </a:fld>
            <a:endParaRPr lang="en-US" dirty="0" smtClean="0"/>
          </a:p>
          <a:p>
            <a:endParaRPr lang="en-US" dirty="0"/>
          </a:p>
        </p:txBody>
      </p:sp>
    </p:spTree>
    <p:extLst>
      <p:ext uri="{BB962C8B-B14F-4D97-AF65-F5344CB8AC3E}">
        <p14:creationId xmlns:p14="http://schemas.microsoft.com/office/powerpoint/2010/main" val="1059843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8" name="Rectangle 7"/>
          <p:cNvSpPr>
            <a:spLocks noGrp="1" noChangeArrowheads="1"/>
          </p:cNvSpPr>
          <p:nvPr>
            <p:ph type="sldNum" sz="quarter" idx="11"/>
          </p:nvPr>
        </p:nvSpPr>
        <p:spPr/>
        <p:txBody>
          <a:bodyPr/>
          <a:lstStyle>
            <a:lvl1pPr>
              <a:defRPr/>
            </a:lvl1pPr>
          </a:lstStyle>
          <a:p>
            <a:r>
              <a:rPr lang="en-US" dirty="0" smtClean="0"/>
              <a:t>H-</a:t>
            </a:r>
            <a:fld id="{58DDBD27-19DA-4460-89F3-D124F35421E8}" type="slidenum">
              <a:rPr lang="en-US" smtClean="0"/>
              <a:pPr/>
              <a:t>‹#›</a:t>
            </a:fld>
            <a:endParaRPr lang="en-US" dirty="0" smtClean="0"/>
          </a:p>
          <a:p>
            <a:endParaRPr lang="en-US" dirty="0"/>
          </a:p>
        </p:txBody>
      </p:sp>
    </p:spTree>
    <p:extLst>
      <p:ext uri="{BB962C8B-B14F-4D97-AF65-F5344CB8AC3E}">
        <p14:creationId xmlns:p14="http://schemas.microsoft.com/office/powerpoint/2010/main" val="3774761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4" name="Rectangle 3"/>
          <p:cNvSpPr>
            <a:spLocks noGrp="1" noChangeArrowheads="1"/>
          </p:cNvSpPr>
          <p:nvPr>
            <p:ph type="sldNum" sz="quarter" idx="11"/>
          </p:nvPr>
        </p:nvSpPr>
        <p:spPr/>
        <p:txBody>
          <a:bodyPr/>
          <a:lstStyle>
            <a:lvl1pPr>
              <a:defRPr/>
            </a:lvl1pPr>
          </a:lstStyle>
          <a:p>
            <a:r>
              <a:rPr lang="en-US" dirty="0" smtClean="0"/>
              <a:t>H-</a:t>
            </a:r>
            <a:fld id="{7F8DDA55-EE6A-4186-8E91-548F17DB2066}" type="slidenum">
              <a:rPr lang="en-US" smtClean="0"/>
              <a:pPr/>
              <a:t>‹#›</a:t>
            </a:fld>
            <a:endParaRPr lang="en-US" dirty="0" smtClean="0"/>
          </a:p>
          <a:p>
            <a:endParaRPr lang="en-US" dirty="0"/>
          </a:p>
        </p:txBody>
      </p:sp>
    </p:spTree>
    <p:extLst>
      <p:ext uri="{BB962C8B-B14F-4D97-AF65-F5344CB8AC3E}">
        <p14:creationId xmlns:p14="http://schemas.microsoft.com/office/powerpoint/2010/main" val="1614070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3" name="Rectangle 2"/>
          <p:cNvSpPr>
            <a:spLocks noGrp="1" noChangeArrowheads="1"/>
          </p:cNvSpPr>
          <p:nvPr>
            <p:ph type="sldNum" sz="quarter" idx="11"/>
          </p:nvPr>
        </p:nvSpPr>
        <p:spPr/>
        <p:txBody>
          <a:bodyPr/>
          <a:lstStyle>
            <a:lvl1pPr>
              <a:defRPr/>
            </a:lvl1pPr>
          </a:lstStyle>
          <a:p>
            <a:r>
              <a:rPr lang="en-US" dirty="0" smtClean="0"/>
              <a:t>H-</a:t>
            </a:r>
            <a:fld id="{34B78B4C-8AAC-46FB-B814-7E0B02BA6173}" type="slidenum">
              <a:rPr lang="en-US" smtClean="0"/>
              <a:pPr/>
              <a:t>‹#›</a:t>
            </a:fld>
            <a:endParaRPr lang="en-US" dirty="0" smtClean="0"/>
          </a:p>
          <a:p>
            <a:endParaRPr lang="en-US" dirty="0"/>
          </a:p>
        </p:txBody>
      </p:sp>
    </p:spTree>
    <p:extLst>
      <p:ext uri="{BB962C8B-B14F-4D97-AF65-F5344CB8AC3E}">
        <p14:creationId xmlns:p14="http://schemas.microsoft.com/office/powerpoint/2010/main" val="2257291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6" name="Rectangle 5"/>
          <p:cNvSpPr>
            <a:spLocks noGrp="1" noChangeArrowheads="1"/>
          </p:cNvSpPr>
          <p:nvPr>
            <p:ph type="sldNum" sz="quarter" idx="11"/>
          </p:nvPr>
        </p:nvSpPr>
        <p:spPr/>
        <p:txBody>
          <a:bodyPr/>
          <a:lstStyle>
            <a:lvl1pPr>
              <a:defRPr/>
            </a:lvl1pPr>
          </a:lstStyle>
          <a:p>
            <a:r>
              <a:rPr lang="en-US" dirty="0" smtClean="0"/>
              <a:t>H-</a:t>
            </a:r>
            <a:fld id="{D78CB1E6-F4C2-4840-BC80-0A699E2B8EE3}" type="slidenum">
              <a:rPr lang="en-US" smtClean="0"/>
              <a:pPr/>
              <a:t>‹#›</a:t>
            </a:fld>
            <a:endParaRPr lang="en-US" dirty="0" smtClean="0"/>
          </a:p>
          <a:p>
            <a:endParaRPr lang="en-US" dirty="0"/>
          </a:p>
        </p:txBody>
      </p:sp>
    </p:spTree>
    <p:extLst>
      <p:ext uri="{BB962C8B-B14F-4D97-AF65-F5344CB8AC3E}">
        <p14:creationId xmlns:p14="http://schemas.microsoft.com/office/powerpoint/2010/main" val="1245614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p:txBody>
          <a:bodyPr/>
          <a:lstStyle>
            <a:lvl1pPr>
              <a:defRPr/>
            </a:lvl1pPr>
          </a:lstStyle>
          <a:p>
            <a:pPr>
              <a:defRPr/>
            </a:pPr>
            <a:r>
              <a:rPr lang="en-US" smtClean="0"/>
              <a:t>KROENKE AND AUER - DATABASE PROCESSING, 13th Edition  © 2014 Pearson Education, Inc. </a:t>
            </a:r>
            <a:endParaRPr lang="en-US" dirty="0"/>
          </a:p>
        </p:txBody>
      </p:sp>
      <p:sp>
        <p:nvSpPr>
          <p:cNvPr id="6" name="Rectangle 5"/>
          <p:cNvSpPr>
            <a:spLocks noGrp="1" noChangeArrowheads="1"/>
          </p:cNvSpPr>
          <p:nvPr>
            <p:ph type="sldNum" sz="quarter" idx="11"/>
          </p:nvPr>
        </p:nvSpPr>
        <p:spPr/>
        <p:txBody>
          <a:bodyPr/>
          <a:lstStyle>
            <a:lvl1pPr>
              <a:defRPr/>
            </a:lvl1pPr>
          </a:lstStyle>
          <a:p>
            <a:r>
              <a:rPr lang="en-US" dirty="0" smtClean="0"/>
              <a:t>H-</a:t>
            </a:r>
            <a:fld id="{533B5D6C-5DC0-48BF-AF63-9D0B1667C7E9}" type="slidenum">
              <a:rPr lang="en-US" smtClean="0"/>
              <a:pPr/>
              <a:t>‹#›</a:t>
            </a:fld>
            <a:endParaRPr lang="en-US" dirty="0" smtClean="0"/>
          </a:p>
          <a:p>
            <a:endParaRPr lang="en-US" dirty="0"/>
          </a:p>
        </p:txBody>
      </p:sp>
    </p:spTree>
    <p:extLst>
      <p:ext uri="{BB962C8B-B14F-4D97-AF65-F5344CB8AC3E}">
        <p14:creationId xmlns:p14="http://schemas.microsoft.com/office/powerpoint/2010/main" val="224409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 </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H-</a:t>
            </a:r>
            <a:fld id="{B8FDDECE-A739-4C44-A92C-37A2DDB180F2}"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a:latin typeface="Calibri" pitchFamily="34" charset="0"/>
                <a:cs typeface="Calibri" pitchFamily="34" charset="0"/>
              </a:rPr>
              <a:t>David M. </a:t>
            </a:r>
            <a:r>
              <a:rPr lang="en-US" sz="4000" dirty="0" err="1">
                <a:latin typeface="Calibri" pitchFamily="34" charset="0"/>
                <a:cs typeface="Calibri" pitchFamily="34" charset="0"/>
              </a:rPr>
              <a:t>Kroenke</a:t>
            </a:r>
            <a:r>
              <a:rPr lang="en-US" sz="4000" dirty="0">
                <a:latin typeface="Calibri" pitchFamily="34" charset="0"/>
                <a:cs typeface="Calibri" pitchFamily="34" charset="0"/>
              </a:rPr>
              <a:t> and David J. Auer</a:t>
            </a:r>
            <a:r>
              <a:rPr lang="en-US" sz="4000" dirty="0" smtClean="0"/>
              <a:t/>
            </a:r>
            <a:br>
              <a:rPr lang="en-US" sz="4000" dirty="0" smtClean="0"/>
            </a:br>
            <a:r>
              <a:rPr lang="en-US" sz="4000" dirty="0">
                <a:solidFill>
                  <a:schemeClr val="accent3"/>
                </a:solidFill>
                <a:latin typeface="Calibri" pitchFamily="34" charset="0"/>
                <a:cs typeface="Calibri" pitchFamily="34" charset="0"/>
              </a:rPr>
              <a:t>Database </a:t>
            </a:r>
            <a:r>
              <a:rPr lang="en-US" sz="4000" dirty="0" smtClean="0">
                <a:solidFill>
                  <a:schemeClr val="accent3"/>
                </a:solidFill>
                <a:latin typeface="Calibri" pitchFamily="34" charset="0"/>
                <a:cs typeface="Calibri" pitchFamily="34" charset="0"/>
              </a:rPr>
              <a:t>Processing</a:t>
            </a:r>
            <a:r>
              <a:rPr lang="en-US" sz="4000" dirty="0">
                <a:solidFill>
                  <a:schemeClr val="tx1"/>
                </a:solidFill>
                <a:latin typeface="Calibri" pitchFamily="34" charset="0"/>
                <a:cs typeface="Calibri" pitchFamily="34" charset="0"/>
              </a:rPr>
              <a:t/>
            </a:r>
            <a:br>
              <a:rPr lang="en-US" sz="4000" dirty="0">
                <a:solidFill>
                  <a:schemeClr val="tx1"/>
                </a:solidFill>
                <a:latin typeface="Calibri" pitchFamily="34" charset="0"/>
                <a:cs typeface="Calibri" pitchFamily="34" charset="0"/>
              </a:rPr>
            </a:br>
            <a:r>
              <a:rPr lang="en-US" sz="3200" dirty="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15364"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Appendix </a:t>
            </a:r>
            <a:r>
              <a:rPr lang="en-US" sz="3600"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H:</a:t>
            </a:r>
            <a:endPar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endParaRP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The Semantic Object Model </a:t>
            </a:r>
            <a:r>
              <a:rPr lang="en-US" sz="4000" b="1" dirty="0"/>
              <a:t>	</a:t>
            </a: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91443" y="2458722"/>
            <a:ext cx="3206582" cy="2113277"/>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9"/>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126038" y="1592263"/>
            <a:ext cx="3014662" cy="4435475"/>
          </a:xfrm>
        </p:spPr>
      </p:pic>
      <p:sp>
        <p:nvSpPr>
          <p:cNvPr id="24579" name="Rectangle 2"/>
          <p:cNvSpPr>
            <a:spLocks noGrp="1" noChangeArrowheads="1"/>
          </p:cNvSpPr>
          <p:nvPr>
            <p:ph type="title"/>
          </p:nvPr>
        </p:nvSpPr>
        <p:spPr/>
        <p:txBody>
          <a:bodyPr/>
          <a:lstStyle/>
          <a:p>
            <a:pPr eaLnBrk="1" hangingPunct="1"/>
            <a:r>
              <a:rPr lang="en-US" sz="4000" smtClean="0"/>
              <a:t>Object Diagram with Cardinalities</a:t>
            </a:r>
          </a:p>
        </p:txBody>
      </p:sp>
      <p:sp>
        <p:nvSpPr>
          <p:cNvPr id="24580" name="Rectangle 3"/>
          <p:cNvSpPr>
            <a:spLocks noGrp="1" noChangeArrowheads="1"/>
          </p:cNvSpPr>
          <p:nvPr>
            <p:ph type="body" sz="half" idx="1"/>
          </p:nvPr>
        </p:nvSpPr>
        <p:spPr>
          <a:xfrm>
            <a:off x="457200" y="1600200"/>
            <a:ext cx="3581400" cy="1752600"/>
          </a:xfrm>
        </p:spPr>
        <p:txBody>
          <a:bodyPr/>
          <a:lstStyle/>
          <a:p>
            <a:pPr eaLnBrk="1" hangingPunct="1">
              <a:buClr>
                <a:schemeClr val="tx1"/>
              </a:buClr>
            </a:pPr>
            <a:r>
              <a:rPr lang="en-US" sz="2400" b="1" smtClean="0">
                <a:solidFill>
                  <a:srgbClr val="0099CC"/>
                </a:solidFill>
              </a:rPr>
              <a:t>Object diagrams</a:t>
            </a:r>
            <a:r>
              <a:rPr lang="en-US" sz="2400" smtClean="0"/>
              <a:t> can show minimum and maximum cardinalities.</a:t>
            </a:r>
          </a:p>
        </p:txBody>
      </p:sp>
      <p:sp>
        <p:nvSpPr>
          <p:cNvPr id="11" name="Line Callout 1 10"/>
          <p:cNvSpPr/>
          <p:nvPr/>
        </p:nvSpPr>
        <p:spPr>
          <a:xfrm>
            <a:off x="609600" y="3352800"/>
            <a:ext cx="1524000" cy="838200"/>
          </a:xfrm>
          <a:prstGeom prst="borderCallout1">
            <a:avLst>
              <a:gd name="adj1" fmla="val 52005"/>
              <a:gd name="adj2" fmla="val 100848"/>
              <a:gd name="adj3" fmla="val -12834"/>
              <a:gd name="adj4" fmla="val 304430"/>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DEPARTMENT </a:t>
            </a:r>
            <a:r>
              <a:rPr lang="en-US" sz="1400" dirty="0">
                <a:solidFill>
                  <a:schemeClr val="tx1"/>
                </a:solidFill>
              </a:rPr>
              <a:t>object diagram with cardinalities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744A4BDE-DD8A-4935-891D-1CC9855D7584}" type="slidenum">
              <a:rPr lang="en-US" smtClean="0"/>
              <a:pPr/>
              <a:t>10</a:t>
            </a:fld>
            <a:endParaRPr lang="en-US" smtClean="0"/>
          </a:p>
          <a:p>
            <a:endParaRPr lang="en-US" dirty="0"/>
          </a:p>
        </p:txBody>
      </p:sp>
    </p:spTree>
  </p:cSld>
  <p:clrMapOvr>
    <a:masterClrMapping/>
  </p:clrMapOvr>
  <p:transition>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7" descr="C:\Users\Auer.WWU\Auer-Projects\Kroenke-Auer-Projects\Kroenke-Auer-DBP-e11\DBP-e11-Supplements\Images\appE\FigE-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14800" y="1649413"/>
            <a:ext cx="4419600" cy="4233862"/>
          </a:xfrm>
        </p:spPr>
      </p:pic>
      <p:sp>
        <p:nvSpPr>
          <p:cNvPr id="25603" name="Rectangle 2"/>
          <p:cNvSpPr>
            <a:spLocks noGrp="1" noChangeArrowheads="1"/>
          </p:cNvSpPr>
          <p:nvPr>
            <p:ph type="title"/>
          </p:nvPr>
        </p:nvSpPr>
        <p:spPr/>
        <p:txBody>
          <a:bodyPr/>
          <a:lstStyle/>
          <a:p>
            <a:pPr eaLnBrk="1" hangingPunct="1"/>
            <a:r>
              <a:rPr lang="en-US" smtClean="0"/>
              <a:t>Object Instances</a:t>
            </a:r>
          </a:p>
        </p:txBody>
      </p:sp>
      <p:sp>
        <p:nvSpPr>
          <p:cNvPr id="25604" name="Rectangle 5"/>
          <p:cNvSpPr>
            <a:spLocks noChangeArrowheads="1"/>
          </p:cNvSpPr>
          <p:nvPr/>
        </p:nvSpPr>
        <p:spPr bwMode="auto">
          <a:xfrm>
            <a:off x="457200" y="1600200"/>
            <a:ext cx="3581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tx1"/>
              </a:buClr>
              <a:buFontTx/>
              <a:buChar char="•"/>
            </a:pPr>
            <a:r>
              <a:rPr lang="en-US" sz="2400" b="1">
                <a:solidFill>
                  <a:srgbClr val="0099CC"/>
                </a:solidFill>
              </a:rPr>
              <a:t>Object instances</a:t>
            </a:r>
            <a:r>
              <a:rPr lang="en-US" sz="2400"/>
              <a:t> show actual values of the object attributes.</a:t>
            </a:r>
          </a:p>
        </p:txBody>
      </p:sp>
      <p:sp>
        <p:nvSpPr>
          <p:cNvPr id="11" name="Line Callout 1 10"/>
          <p:cNvSpPr/>
          <p:nvPr/>
        </p:nvSpPr>
        <p:spPr>
          <a:xfrm>
            <a:off x="609600" y="2971800"/>
            <a:ext cx="1752600" cy="838200"/>
          </a:xfrm>
          <a:prstGeom prst="borderCallout1">
            <a:avLst>
              <a:gd name="adj1" fmla="val 52005"/>
              <a:gd name="adj2" fmla="val 100848"/>
              <a:gd name="adj3" fmla="val -37871"/>
              <a:gd name="adj4" fmla="val 201793"/>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An instance of the </a:t>
            </a:r>
            <a:r>
              <a:rPr lang="en-US" sz="1400" b="1" dirty="0">
                <a:solidFill>
                  <a:schemeClr val="tx1"/>
                </a:solidFill>
              </a:rPr>
              <a:t>DEPARTMENT </a:t>
            </a:r>
            <a:r>
              <a:rPr lang="en-US" sz="1400" dirty="0">
                <a:solidFill>
                  <a:schemeClr val="tx1"/>
                </a:solidFill>
              </a:rPr>
              <a:t>object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11</a:t>
            </a:fld>
            <a:endParaRPr lang="en-US" smtClean="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Object Identifiers</a:t>
            </a:r>
          </a:p>
        </p:txBody>
      </p:sp>
      <p:sp>
        <p:nvSpPr>
          <p:cNvPr id="26627" name="Rectangle 3"/>
          <p:cNvSpPr>
            <a:spLocks noGrp="1" noChangeArrowheads="1"/>
          </p:cNvSpPr>
          <p:nvPr>
            <p:ph type="body" idx="1"/>
          </p:nvPr>
        </p:nvSpPr>
        <p:spPr/>
        <p:txBody>
          <a:bodyPr/>
          <a:lstStyle/>
          <a:p>
            <a:pPr eaLnBrk="1" hangingPunct="1">
              <a:lnSpc>
                <a:spcPct val="90000"/>
              </a:lnSpc>
            </a:pPr>
            <a:r>
              <a:rPr lang="en-US" sz="2400" smtClean="0"/>
              <a:t>An </a:t>
            </a:r>
            <a:r>
              <a:rPr lang="en-US" sz="2400" b="1" smtClean="0">
                <a:solidFill>
                  <a:srgbClr val="0099CC"/>
                </a:solidFill>
              </a:rPr>
              <a:t>object identifier</a:t>
            </a:r>
            <a:r>
              <a:rPr lang="en-US" sz="2400" smtClean="0"/>
              <a:t> is one or more object attributes that the users employ to identify object instances.</a:t>
            </a:r>
          </a:p>
          <a:p>
            <a:pPr lvl="1" eaLnBrk="1" hangingPunct="1">
              <a:lnSpc>
                <a:spcPct val="90000"/>
              </a:lnSpc>
            </a:pPr>
            <a:r>
              <a:rPr lang="en-US" sz="2000" smtClean="0"/>
              <a:t>Identifiers, denoted by “ID” in front of the attribute, are potential names for a semantic object.</a:t>
            </a:r>
          </a:p>
          <a:p>
            <a:pPr eaLnBrk="1" hangingPunct="1">
              <a:lnSpc>
                <a:spcPct val="90000"/>
              </a:lnSpc>
            </a:pPr>
            <a:r>
              <a:rPr lang="en-US" sz="2400" smtClean="0"/>
              <a:t>A </a:t>
            </a:r>
            <a:r>
              <a:rPr lang="en-US" sz="2400" b="1" smtClean="0">
                <a:solidFill>
                  <a:srgbClr val="0099CC"/>
                </a:solidFill>
              </a:rPr>
              <a:t>group identifier</a:t>
            </a:r>
            <a:r>
              <a:rPr lang="en-US" sz="2400" smtClean="0"/>
              <a:t> is an identifier that has more than one attribute:</a:t>
            </a:r>
          </a:p>
          <a:p>
            <a:pPr lvl="1" eaLnBrk="1" hangingPunct="1">
              <a:lnSpc>
                <a:spcPct val="90000"/>
              </a:lnSpc>
            </a:pPr>
            <a:r>
              <a:rPr lang="en-US" sz="2000" smtClean="0"/>
              <a:t>{FirstName, LastName}</a:t>
            </a:r>
          </a:p>
          <a:p>
            <a:pPr eaLnBrk="1" hangingPunct="1">
              <a:lnSpc>
                <a:spcPct val="90000"/>
              </a:lnSpc>
            </a:pPr>
            <a:r>
              <a:rPr lang="en-US" sz="2400" smtClean="0"/>
              <a:t>Object identifiers may or may not be unique.</a:t>
            </a:r>
          </a:p>
          <a:p>
            <a:pPr eaLnBrk="1" hangingPunct="1">
              <a:lnSpc>
                <a:spcPct val="90000"/>
              </a:lnSpc>
            </a:pPr>
            <a:r>
              <a:rPr lang="en-US" sz="2400" smtClean="0"/>
              <a:t>If an attribute is to be used as an identifier, its value is required.</a:t>
            </a:r>
          </a:p>
          <a:p>
            <a:pPr eaLnBrk="1" hangingPunct="1">
              <a:lnSpc>
                <a:spcPct val="90000"/>
              </a:lnSpc>
            </a:pPr>
            <a:r>
              <a:rPr lang="en-US" sz="2400" smtClean="0"/>
              <a:t>Normally, cardinality of an ID attribute is </a:t>
            </a:r>
            <a:r>
              <a:rPr lang="en-US" sz="2400" b="1" smtClean="0">
                <a:solidFill>
                  <a:srgbClr val="0099CC"/>
                </a:solidFill>
              </a:rPr>
              <a:t>1.1</a:t>
            </a:r>
            <a:r>
              <a:rPr lang="en-US" sz="2400" smtClean="0"/>
              <a:t>.</a:t>
            </a:r>
          </a:p>
          <a:p>
            <a:pPr eaLnBrk="1" hangingPunct="1">
              <a:lnSpc>
                <a:spcPct val="90000"/>
              </a:lnSpc>
            </a:pPr>
            <a:endParaRPr lang="en-US" sz="24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12</a:t>
            </a:fld>
            <a:endParaRPr lang="en-US" smtClean="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Attribute Domains</a:t>
            </a:r>
          </a:p>
        </p:txBody>
      </p:sp>
      <p:sp>
        <p:nvSpPr>
          <p:cNvPr id="22531" name="Rectangle 3"/>
          <p:cNvSpPr>
            <a:spLocks noGrp="1" noChangeArrowheads="1"/>
          </p:cNvSpPr>
          <p:nvPr>
            <p:ph type="body" idx="1"/>
          </p:nvPr>
        </p:nvSpPr>
        <p:spPr/>
        <p:txBody>
          <a:bodyPr/>
          <a:lstStyle/>
          <a:p>
            <a:pPr eaLnBrk="1" hangingPunct="1"/>
            <a:r>
              <a:rPr lang="en-US" sz="2800" smtClean="0"/>
              <a:t>An</a:t>
            </a:r>
            <a:r>
              <a:rPr lang="en-US" sz="2800" b="1" smtClean="0">
                <a:solidFill>
                  <a:srgbClr val="0066FF"/>
                </a:solidFill>
              </a:rPr>
              <a:t> </a:t>
            </a:r>
            <a:r>
              <a:rPr lang="en-US" sz="2800" b="1" smtClean="0">
                <a:solidFill>
                  <a:srgbClr val="0099CC"/>
                </a:solidFill>
              </a:rPr>
              <a:t>attribute domain</a:t>
            </a:r>
            <a:r>
              <a:rPr lang="en-US" sz="2800" smtClean="0"/>
              <a:t> is a description of an attribute’s possible values.</a:t>
            </a:r>
          </a:p>
          <a:p>
            <a:pPr eaLnBrk="1" hangingPunct="1"/>
            <a:r>
              <a:rPr lang="en-US" sz="2800" smtClean="0"/>
              <a:t>A </a:t>
            </a:r>
            <a:r>
              <a:rPr lang="en-US" sz="2800" b="1" smtClean="0">
                <a:solidFill>
                  <a:srgbClr val="0099CC"/>
                </a:solidFill>
              </a:rPr>
              <a:t>simple attribute domain</a:t>
            </a:r>
            <a:r>
              <a:rPr lang="en-US" sz="2800" smtClean="0"/>
              <a:t> consists of:</a:t>
            </a:r>
          </a:p>
          <a:p>
            <a:pPr lvl="1" eaLnBrk="1" hangingPunct="1"/>
            <a:r>
              <a:rPr lang="en-US" sz="2400" smtClean="0"/>
              <a:t>A </a:t>
            </a:r>
            <a:r>
              <a:rPr lang="en-US" sz="2400" b="1" smtClean="0">
                <a:solidFill>
                  <a:srgbClr val="0099CC"/>
                </a:solidFill>
              </a:rPr>
              <a:t>physical description:</a:t>
            </a:r>
            <a:r>
              <a:rPr lang="en-US" sz="2400" smtClean="0"/>
              <a:t> indicates the type and length of data and other constraints</a:t>
            </a:r>
          </a:p>
          <a:p>
            <a:pPr lvl="2" eaLnBrk="1" hangingPunct="1"/>
            <a:r>
              <a:rPr lang="en-US" sz="2000" smtClean="0"/>
              <a:t>It can be an enumerated list, i.e., the set of an attribute’s specific values: {‘Blue’, ‘Yellow’, ‘Red’}.</a:t>
            </a:r>
          </a:p>
          <a:p>
            <a:pPr lvl="1" eaLnBrk="1" hangingPunct="1"/>
            <a:r>
              <a:rPr lang="en-US" sz="2400" smtClean="0"/>
              <a:t>A </a:t>
            </a:r>
            <a:r>
              <a:rPr lang="en-US" sz="2400" b="1" smtClean="0">
                <a:solidFill>
                  <a:srgbClr val="0099CC"/>
                </a:solidFill>
              </a:rPr>
              <a:t>semantic description:</a:t>
            </a:r>
            <a:r>
              <a:rPr lang="en-US" sz="2400" smtClean="0"/>
              <a:t> indicates the function or purpose of the attribute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13</a:t>
            </a:fld>
            <a:endParaRPr lang="en-US" smtClean="0"/>
          </a:p>
          <a:p>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slide(fromBottom)">
                                      <p:cBhvr>
                                        <p:cTn id="7" dur="500"/>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slide(fromBottom)">
                                      <p:cBhvr>
                                        <p:cTn id="12" dur="500"/>
                                        <p:tgtEl>
                                          <p:spTgt spid="22531">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animEffect transition="in" filter="slide(fromBottom)">
                                      <p:cBhvr>
                                        <p:cTn id="15" dur="500"/>
                                        <p:tgtEl>
                                          <p:spTgt spid="22531">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22531">
                                            <p:txEl>
                                              <p:pRg st="3" end="3"/>
                                            </p:txEl>
                                          </p:spTgt>
                                        </p:tgtEl>
                                        <p:attrNameLst>
                                          <p:attrName>style.visibility</p:attrName>
                                        </p:attrNameLst>
                                      </p:cBhvr>
                                      <p:to>
                                        <p:strVal val="visible"/>
                                      </p:to>
                                    </p:set>
                                    <p:animEffect transition="in" filter="slide(fromBottom)">
                                      <p:cBhvr>
                                        <p:cTn id="18" dur="500"/>
                                        <p:tgtEl>
                                          <p:spTgt spid="22531">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22531">
                                            <p:txEl>
                                              <p:pRg st="4" end="4"/>
                                            </p:txEl>
                                          </p:spTgt>
                                        </p:tgtEl>
                                        <p:attrNameLst>
                                          <p:attrName>style.visibility</p:attrName>
                                        </p:attrNameLst>
                                      </p:cBhvr>
                                      <p:to>
                                        <p:strVal val="visible"/>
                                      </p:to>
                                    </p:set>
                                    <p:animEffect transition="in" filter="slide(fromBottom)">
                                      <p:cBhvr>
                                        <p:cTn id="21"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Attribute Domains</a:t>
            </a:r>
          </a:p>
        </p:txBody>
      </p:sp>
      <p:sp>
        <p:nvSpPr>
          <p:cNvPr id="23555" name="Rectangle 3"/>
          <p:cNvSpPr>
            <a:spLocks noGrp="1" noChangeArrowheads="1"/>
          </p:cNvSpPr>
          <p:nvPr>
            <p:ph type="body" idx="1"/>
          </p:nvPr>
        </p:nvSpPr>
        <p:spPr/>
        <p:txBody>
          <a:bodyPr/>
          <a:lstStyle/>
          <a:p>
            <a:pPr eaLnBrk="1" hangingPunct="1"/>
            <a:r>
              <a:rPr lang="en-US" sz="2800" smtClean="0"/>
              <a:t>A </a:t>
            </a:r>
            <a:r>
              <a:rPr lang="en-US" sz="2800" b="1" smtClean="0">
                <a:solidFill>
                  <a:srgbClr val="0099CC"/>
                </a:solidFill>
              </a:rPr>
              <a:t>group attribute domain</a:t>
            </a:r>
            <a:r>
              <a:rPr lang="en-US" sz="2800" smtClean="0"/>
              <a:t> consists of:</a:t>
            </a:r>
          </a:p>
          <a:p>
            <a:pPr lvl="1" eaLnBrk="1" hangingPunct="1"/>
            <a:r>
              <a:rPr lang="en-US" sz="2400" smtClean="0"/>
              <a:t>A </a:t>
            </a:r>
            <a:r>
              <a:rPr lang="en-US" sz="2400" b="1" smtClean="0">
                <a:solidFill>
                  <a:srgbClr val="0099CC"/>
                </a:solidFill>
              </a:rPr>
              <a:t>physical description:</a:t>
            </a:r>
            <a:r>
              <a:rPr lang="en-US" sz="2400" smtClean="0"/>
              <a:t> a list and order of all of the attributes in the group</a:t>
            </a:r>
          </a:p>
          <a:p>
            <a:pPr lvl="1" eaLnBrk="1" hangingPunct="1"/>
            <a:r>
              <a:rPr lang="en-US" sz="2400" smtClean="0"/>
              <a:t>A </a:t>
            </a:r>
            <a:r>
              <a:rPr lang="en-US" sz="2400" b="1" smtClean="0">
                <a:solidFill>
                  <a:srgbClr val="0099CC"/>
                </a:solidFill>
              </a:rPr>
              <a:t>semantic description:</a:t>
            </a:r>
            <a:r>
              <a:rPr lang="en-US" sz="2400" smtClean="0"/>
              <a:t> the function or purpose of the group</a:t>
            </a:r>
          </a:p>
          <a:p>
            <a:pPr eaLnBrk="1" hangingPunct="1"/>
            <a:r>
              <a:rPr lang="en-US" sz="2800" smtClean="0"/>
              <a:t>An </a:t>
            </a:r>
            <a:r>
              <a:rPr lang="en-US" sz="2800" b="1" smtClean="0">
                <a:solidFill>
                  <a:srgbClr val="0099CC"/>
                </a:solidFill>
              </a:rPr>
              <a:t>object attribute domain</a:t>
            </a:r>
            <a:r>
              <a:rPr lang="en-US" sz="2800" smtClean="0"/>
              <a:t> is the set of object instances of that type.</a:t>
            </a:r>
          </a:p>
          <a:p>
            <a:pPr lvl="1" eaLnBrk="1" hangingPunct="1"/>
            <a:r>
              <a:rPr lang="en-US" sz="2400" smtClean="0"/>
              <a:t>It is a dynamically enumerated list, i.e., the list contains all of the object instances of a particular type.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14</a:t>
            </a:fld>
            <a:endParaRPr lang="en-US" smtClean="0"/>
          </a:p>
          <a:p>
            <a:endParaRPr lang="en-US"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slide(fromBottom)">
                                      <p:cBhvr>
                                        <p:cTn id="7" dur="500"/>
                                        <p:tgtEl>
                                          <p:spTgt spid="2355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3555">
                                            <p:txEl>
                                              <p:pRg st="1" end="1"/>
                                            </p:txEl>
                                          </p:spTgt>
                                        </p:tgtEl>
                                        <p:attrNameLst>
                                          <p:attrName>style.visibility</p:attrName>
                                        </p:attrNameLst>
                                      </p:cBhvr>
                                      <p:to>
                                        <p:strVal val="visible"/>
                                      </p:to>
                                    </p:set>
                                    <p:animEffect transition="in" filter="slide(fromBottom)">
                                      <p:cBhvr>
                                        <p:cTn id="10" dur="500"/>
                                        <p:tgtEl>
                                          <p:spTgt spid="2355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animEffect transition="in" filter="slide(fromBottom)">
                                      <p:cBhvr>
                                        <p:cTn id="13" dur="500"/>
                                        <p:tgtEl>
                                          <p:spTgt spid="2355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3555">
                                            <p:txEl>
                                              <p:pRg st="3" end="3"/>
                                            </p:txEl>
                                          </p:spTgt>
                                        </p:tgtEl>
                                        <p:attrNameLst>
                                          <p:attrName>style.visibility</p:attrName>
                                        </p:attrNameLst>
                                      </p:cBhvr>
                                      <p:to>
                                        <p:strVal val="visible"/>
                                      </p:to>
                                    </p:set>
                                    <p:animEffect transition="in" filter="slide(fromBottom)">
                                      <p:cBhvr>
                                        <p:cTn id="18" dur="500"/>
                                        <p:tgtEl>
                                          <p:spTgt spid="23555">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23555">
                                            <p:txEl>
                                              <p:pRg st="4" end="4"/>
                                            </p:txEl>
                                          </p:spTgt>
                                        </p:tgtEl>
                                        <p:attrNameLst>
                                          <p:attrName>style.visibility</p:attrName>
                                        </p:attrNameLst>
                                      </p:cBhvr>
                                      <p:to>
                                        <p:strVal val="visible"/>
                                      </p:to>
                                    </p:set>
                                    <p:animEffect transition="in" filter="slide(fromBottom)">
                                      <p:cBhvr>
                                        <p:cTn id="21" dur="500"/>
                                        <p:tgtEl>
                                          <p:spTgt spid="23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Semantic Object Views</a:t>
            </a:r>
          </a:p>
        </p:txBody>
      </p:sp>
      <p:sp>
        <p:nvSpPr>
          <p:cNvPr id="24579" name="Rectangle 3"/>
          <p:cNvSpPr>
            <a:spLocks noGrp="1" noChangeArrowheads="1"/>
          </p:cNvSpPr>
          <p:nvPr>
            <p:ph type="body" idx="1"/>
          </p:nvPr>
        </p:nvSpPr>
        <p:spPr/>
        <p:txBody>
          <a:bodyPr/>
          <a:lstStyle/>
          <a:p>
            <a:pPr eaLnBrk="1" hangingPunct="1">
              <a:lnSpc>
                <a:spcPct val="90000"/>
              </a:lnSpc>
            </a:pPr>
            <a:r>
              <a:rPr lang="en-US" sz="2800" smtClean="0"/>
              <a:t>A </a:t>
            </a:r>
            <a:r>
              <a:rPr lang="en-US" sz="2800" b="1" smtClean="0">
                <a:solidFill>
                  <a:srgbClr val="0099CC"/>
                </a:solidFill>
              </a:rPr>
              <a:t>semantic object view</a:t>
            </a:r>
            <a:r>
              <a:rPr lang="en-US" sz="2800" smtClean="0"/>
              <a:t>, or </a:t>
            </a:r>
            <a:r>
              <a:rPr lang="en-US" sz="2800" b="1" smtClean="0">
                <a:solidFill>
                  <a:srgbClr val="0099CC"/>
                </a:solidFill>
              </a:rPr>
              <a:t>view</a:t>
            </a:r>
            <a:r>
              <a:rPr lang="en-US" sz="2800" smtClean="0"/>
              <a:t>, is a portion of an object that is visible to a particular application.</a:t>
            </a:r>
          </a:p>
          <a:p>
            <a:pPr eaLnBrk="1" hangingPunct="1">
              <a:lnSpc>
                <a:spcPct val="90000"/>
              </a:lnSpc>
            </a:pPr>
            <a:r>
              <a:rPr lang="en-US" sz="2800" smtClean="0"/>
              <a:t>A view consists of the name of the object plus a list of all of the attributes visible from that view.</a:t>
            </a:r>
          </a:p>
          <a:p>
            <a:pPr eaLnBrk="1" hangingPunct="1">
              <a:lnSpc>
                <a:spcPct val="90000"/>
              </a:lnSpc>
            </a:pPr>
            <a:r>
              <a:rPr lang="en-US" sz="2800" smtClean="0"/>
              <a:t>Views can be used:</a:t>
            </a:r>
          </a:p>
          <a:p>
            <a:pPr lvl="1" eaLnBrk="1" hangingPunct="1">
              <a:lnSpc>
                <a:spcPct val="90000"/>
              </a:lnSpc>
            </a:pPr>
            <a:r>
              <a:rPr lang="en-US" sz="2400" smtClean="0"/>
              <a:t>To develop the data model.</a:t>
            </a:r>
          </a:p>
          <a:p>
            <a:pPr lvl="1" eaLnBrk="1" hangingPunct="1">
              <a:lnSpc>
                <a:spcPct val="90000"/>
              </a:lnSpc>
            </a:pPr>
            <a:r>
              <a:rPr lang="en-US" sz="2400" smtClean="0"/>
              <a:t>To support new forms, reports, and queries based on the existing database structure.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15</a:t>
            </a:fld>
            <a:endParaRPr lang="en-US" smtClean="0"/>
          </a:p>
          <a:p>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slide(fromBottom)">
                                      <p:cBhvr>
                                        <p:cTn id="7" dur="5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4579">
                                            <p:txEl>
                                              <p:pRg st="1" end="1"/>
                                            </p:txEl>
                                          </p:spTgt>
                                        </p:tgtEl>
                                        <p:attrNameLst>
                                          <p:attrName>style.visibility</p:attrName>
                                        </p:attrNameLst>
                                      </p:cBhvr>
                                      <p:to>
                                        <p:strVal val="visible"/>
                                      </p:to>
                                    </p:set>
                                    <p:animEffect transition="in" filter="slide(fromBottom)">
                                      <p:cBhvr>
                                        <p:cTn id="12" dur="500"/>
                                        <p:tgtEl>
                                          <p:spTgt spid="2457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slide(fromBottom)">
                                      <p:cBhvr>
                                        <p:cTn id="17" dur="500"/>
                                        <p:tgtEl>
                                          <p:spTgt spid="24579">
                                            <p:txEl>
                                              <p:pRg st="2" end="2"/>
                                            </p:txEl>
                                          </p:spTgt>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24579">
                                            <p:txEl>
                                              <p:pRg st="3" end="3"/>
                                            </p:txEl>
                                          </p:spTgt>
                                        </p:tgtEl>
                                        <p:attrNameLst>
                                          <p:attrName>style.visibility</p:attrName>
                                        </p:attrNameLst>
                                      </p:cBhvr>
                                      <p:to>
                                        <p:strVal val="visible"/>
                                      </p:to>
                                    </p:set>
                                    <p:animEffect transition="in" filter="slide(fromBottom)">
                                      <p:cBhvr>
                                        <p:cTn id="20" dur="500"/>
                                        <p:tgtEl>
                                          <p:spTgt spid="24579">
                                            <p:txEl>
                                              <p:pRg st="3" end="3"/>
                                            </p:txEl>
                                          </p:spTgt>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24579">
                                            <p:txEl>
                                              <p:pRg st="4" end="4"/>
                                            </p:txEl>
                                          </p:spTgt>
                                        </p:tgtEl>
                                        <p:attrNameLst>
                                          <p:attrName>style.visibility</p:attrName>
                                        </p:attrNameLst>
                                      </p:cBhvr>
                                      <p:to>
                                        <p:strVal val="visible"/>
                                      </p:to>
                                    </p:set>
                                    <p:animEffect transition="in" filter="slide(fromBottom)">
                                      <p:cBhvr>
                                        <p:cTn id="23" dur="500"/>
                                        <p:tgtEl>
                                          <p:spTgt spid="24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C:\Users\Auer.WWU\Auer-Projects\Kroenke-Auer-Projects\Kroenke-Auer-DBP-e11\DBP-e11-Supplements\Images\appE\FigE-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1670050"/>
            <a:ext cx="5562600" cy="4135438"/>
          </a:xfrm>
        </p:spPr>
      </p:pic>
      <p:sp>
        <p:nvSpPr>
          <p:cNvPr id="30723" name="Rectangle 2"/>
          <p:cNvSpPr>
            <a:spLocks noGrp="1" noChangeArrowheads="1"/>
          </p:cNvSpPr>
          <p:nvPr>
            <p:ph type="title"/>
          </p:nvPr>
        </p:nvSpPr>
        <p:spPr/>
        <p:txBody>
          <a:bodyPr/>
          <a:lstStyle/>
          <a:p>
            <a:pPr eaLnBrk="1" hangingPunct="1"/>
            <a:r>
              <a:rPr lang="en-US" smtClean="0"/>
              <a:t>Semantic Object Views</a:t>
            </a:r>
          </a:p>
        </p:txBody>
      </p:sp>
      <p:sp>
        <p:nvSpPr>
          <p:cNvPr id="11" name="Line Callout 1 10"/>
          <p:cNvSpPr/>
          <p:nvPr/>
        </p:nvSpPr>
        <p:spPr>
          <a:xfrm>
            <a:off x="7162800" y="1676400"/>
            <a:ext cx="1524000" cy="914400"/>
          </a:xfrm>
          <a:prstGeom prst="borderCallout1">
            <a:avLst>
              <a:gd name="adj1" fmla="val 54688"/>
              <a:gd name="adj2" fmla="val -955"/>
              <a:gd name="adj3" fmla="val 52218"/>
              <a:gd name="adj4" fmla="val -7917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err="1">
                <a:solidFill>
                  <a:schemeClr val="tx1"/>
                </a:solidFill>
              </a:rPr>
              <a:t>StudentListing</a:t>
            </a:r>
            <a:r>
              <a:rPr lang="en-US" sz="1400" b="1" dirty="0">
                <a:solidFill>
                  <a:schemeClr val="tx1"/>
                </a:solidFill>
              </a:rPr>
              <a:t> View</a:t>
            </a:r>
            <a:r>
              <a:rPr lang="en-US" sz="1400" dirty="0">
                <a:solidFill>
                  <a:schemeClr val="tx1"/>
                </a:solidFill>
              </a:rPr>
              <a:t> of the </a:t>
            </a:r>
            <a:r>
              <a:rPr lang="en-US" sz="1400" b="1" dirty="0">
                <a:solidFill>
                  <a:schemeClr val="tx1"/>
                </a:solidFill>
              </a:rPr>
              <a:t>DEPARTMENT </a:t>
            </a:r>
            <a:r>
              <a:rPr lang="en-US" sz="1400" dirty="0">
                <a:solidFill>
                  <a:schemeClr val="tx1"/>
                </a:solidFill>
              </a:rPr>
              <a:t>object</a:t>
            </a:r>
          </a:p>
        </p:txBody>
      </p:sp>
      <p:sp>
        <p:nvSpPr>
          <p:cNvPr id="12" name="Line Callout 1 11"/>
          <p:cNvSpPr/>
          <p:nvPr/>
        </p:nvSpPr>
        <p:spPr>
          <a:xfrm>
            <a:off x="7162800" y="3276600"/>
            <a:ext cx="1524000" cy="914400"/>
          </a:xfrm>
          <a:prstGeom prst="borderCallout1">
            <a:avLst>
              <a:gd name="adj1" fmla="val 54688"/>
              <a:gd name="adj2" fmla="val -955"/>
              <a:gd name="adj3" fmla="val 74349"/>
              <a:gd name="adj4" fmla="val -80652"/>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Staff View </a:t>
            </a:r>
            <a:r>
              <a:rPr lang="en-US" sz="1400" dirty="0">
                <a:solidFill>
                  <a:schemeClr val="tx1"/>
                </a:solidFill>
              </a:rPr>
              <a:t>of the </a:t>
            </a:r>
            <a:r>
              <a:rPr lang="en-US" sz="1400" b="1" dirty="0">
                <a:solidFill>
                  <a:schemeClr val="tx1"/>
                </a:solidFill>
              </a:rPr>
              <a:t>DEPARTMENT </a:t>
            </a:r>
            <a:r>
              <a:rPr lang="en-US" sz="1400" dirty="0">
                <a:solidFill>
                  <a:schemeClr val="tx1"/>
                </a:solidFill>
              </a:rPr>
              <a:t>object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16</a:t>
            </a:fld>
            <a:endParaRPr lang="en-US" smtClean="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Types of Objects</a:t>
            </a:r>
          </a:p>
        </p:txBody>
      </p:sp>
      <p:sp>
        <p:nvSpPr>
          <p:cNvPr id="27651" name="Rectangle 3"/>
          <p:cNvSpPr>
            <a:spLocks noGrp="1" noChangeArrowheads="1"/>
          </p:cNvSpPr>
          <p:nvPr>
            <p:ph type="body" idx="1"/>
          </p:nvPr>
        </p:nvSpPr>
        <p:spPr>
          <a:xfrm>
            <a:off x="457200" y="1524000"/>
            <a:ext cx="8305800" cy="4343400"/>
          </a:xfrm>
        </p:spPr>
        <p:txBody>
          <a:bodyPr/>
          <a:lstStyle/>
          <a:p>
            <a:pPr eaLnBrk="1" hangingPunct="1">
              <a:lnSpc>
                <a:spcPct val="80000"/>
              </a:lnSpc>
            </a:pPr>
            <a:r>
              <a:rPr lang="en-US" sz="2400" smtClean="0"/>
              <a:t>A </a:t>
            </a:r>
            <a:r>
              <a:rPr lang="en-US" sz="2400" b="1" smtClean="0">
                <a:solidFill>
                  <a:srgbClr val="0099CC"/>
                </a:solidFill>
              </a:rPr>
              <a:t>single-value attribute</a:t>
            </a:r>
            <a:r>
              <a:rPr lang="en-US" sz="2400" smtClean="0"/>
              <a:t> is an attribute whose maximum cardinality is 1.</a:t>
            </a:r>
          </a:p>
          <a:p>
            <a:pPr eaLnBrk="1" hangingPunct="1">
              <a:lnSpc>
                <a:spcPct val="80000"/>
              </a:lnSpc>
            </a:pPr>
            <a:r>
              <a:rPr lang="en-US" sz="2400" smtClean="0"/>
              <a:t>A </a:t>
            </a:r>
            <a:r>
              <a:rPr lang="en-US" sz="2400" b="1" smtClean="0">
                <a:solidFill>
                  <a:srgbClr val="0099CC"/>
                </a:solidFill>
              </a:rPr>
              <a:t>multivalue attribute</a:t>
            </a:r>
            <a:r>
              <a:rPr lang="en-US" sz="2400" smtClean="0"/>
              <a:t> is one whose maximum cardinality is greater than 1.</a:t>
            </a:r>
          </a:p>
          <a:p>
            <a:pPr eaLnBrk="1" hangingPunct="1">
              <a:lnSpc>
                <a:spcPct val="80000"/>
              </a:lnSpc>
            </a:pPr>
            <a:r>
              <a:rPr lang="en-US" sz="2400" smtClean="0"/>
              <a:t>A </a:t>
            </a:r>
            <a:r>
              <a:rPr lang="en-US" sz="2400" b="1" smtClean="0">
                <a:solidFill>
                  <a:srgbClr val="0099CC"/>
                </a:solidFill>
              </a:rPr>
              <a:t>nonobject attribute</a:t>
            </a:r>
            <a:r>
              <a:rPr lang="en-US" sz="2400" smtClean="0"/>
              <a:t> is a simple or group attribute.</a:t>
            </a:r>
          </a:p>
          <a:p>
            <a:pPr eaLnBrk="1" hangingPunct="1">
              <a:lnSpc>
                <a:spcPct val="80000"/>
              </a:lnSpc>
            </a:pPr>
            <a:r>
              <a:rPr lang="en-US" sz="2400" smtClean="0"/>
              <a:t>There are seven types of objects:</a:t>
            </a:r>
          </a:p>
          <a:p>
            <a:pPr lvl="1" eaLnBrk="1" hangingPunct="1">
              <a:lnSpc>
                <a:spcPct val="80000"/>
              </a:lnSpc>
            </a:pPr>
            <a:r>
              <a:rPr lang="en-US" sz="2000" smtClean="0"/>
              <a:t>Simple object</a:t>
            </a:r>
          </a:p>
          <a:p>
            <a:pPr lvl="1" eaLnBrk="1" hangingPunct="1">
              <a:lnSpc>
                <a:spcPct val="80000"/>
              </a:lnSpc>
            </a:pPr>
            <a:r>
              <a:rPr lang="en-US" sz="2000" smtClean="0"/>
              <a:t>Composite object</a:t>
            </a:r>
          </a:p>
          <a:p>
            <a:pPr lvl="1" eaLnBrk="1" hangingPunct="1">
              <a:lnSpc>
                <a:spcPct val="80000"/>
              </a:lnSpc>
            </a:pPr>
            <a:r>
              <a:rPr lang="en-US" sz="2000" smtClean="0"/>
              <a:t>Compound object</a:t>
            </a:r>
          </a:p>
          <a:p>
            <a:pPr lvl="1" eaLnBrk="1" hangingPunct="1">
              <a:lnSpc>
                <a:spcPct val="80000"/>
              </a:lnSpc>
            </a:pPr>
            <a:r>
              <a:rPr lang="en-US" sz="2000" smtClean="0"/>
              <a:t>Hybrid object</a:t>
            </a:r>
          </a:p>
          <a:p>
            <a:pPr lvl="1" eaLnBrk="1" hangingPunct="1">
              <a:lnSpc>
                <a:spcPct val="80000"/>
              </a:lnSpc>
            </a:pPr>
            <a:r>
              <a:rPr lang="en-US" sz="2000" smtClean="0"/>
              <a:t>Association object</a:t>
            </a:r>
          </a:p>
          <a:p>
            <a:pPr lvl="1" eaLnBrk="1" hangingPunct="1">
              <a:lnSpc>
                <a:spcPct val="80000"/>
              </a:lnSpc>
            </a:pPr>
            <a:r>
              <a:rPr lang="en-US" sz="2000" smtClean="0"/>
              <a:t>Parent/subtype object</a:t>
            </a:r>
          </a:p>
          <a:p>
            <a:pPr lvl="1" eaLnBrk="1" hangingPunct="1">
              <a:lnSpc>
                <a:spcPct val="80000"/>
              </a:lnSpc>
            </a:pPr>
            <a:r>
              <a:rPr lang="en-US" sz="2000" smtClean="0"/>
              <a:t>Archetype/version object </a:t>
            </a:r>
          </a:p>
          <a:p>
            <a:pPr eaLnBrk="1" hangingPunct="1">
              <a:lnSpc>
                <a:spcPct val="80000"/>
              </a:lnSpc>
            </a:pPr>
            <a:endParaRPr lang="en-US" sz="24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17</a:t>
            </a:fld>
            <a:endParaRPr lang="en-US" smtClean="0"/>
          </a:p>
          <a:p>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slide(fromBottom)">
                                      <p:cBhvr>
                                        <p:cTn id="7" dur="500"/>
                                        <p:tgtEl>
                                          <p:spTgt spid="27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slide(fromBottom)">
                                      <p:cBhvr>
                                        <p:cTn id="12" dur="500"/>
                                        <p:tgtEl>
                                          <p:spTgt spid="276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Effect transition="in" filter="slide(fromBottom)">
                                      <p:cBhvr>
                                        <p:cTn id="17" dur="500"/>
                                        <p:tgtEl>
                                          <p:spTgt spid="276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7651">
                                            <p:txEl>
                                              <p:pRg st="3" end="3"/>
                                            </p:txEl>
                                          </p:spTgt>
                                        </p:tgtEl>
                                        <p:attrNameLst>
                                          <p:attrName>style.visibility</p:attrName>
                                        </p:attrNameLst>
                                      </p:cBhvr>
                                      <p:to>
                                        <p:strVal val="visible"/>
                                      </p:to>
                                    </p:set>
                                    <p:animEffect transition="in" filter="slide(fromBottom)">
                                      <p:cBhvr>
                                        <p:cTn id="22" dur="500"/>
                                        <p:tgtEl>
                                          <p:spTgt spid="27651">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7651">
                                            <p:txEl>
                                              <p:pRg st="4" end="4"/>
                                            </p:txEl>
                                          </p:spTgt>
                                        </p:tgtEl>
                                        <p:attrNameLst>
                                          <p:attrName>style.visibility</p:attrName>
                                        </p:attrNameLst>
                                      </p:cBhvr>
                                      <p:to>
                                        <p:strVal val="visible"/>
                                      </p:to>
                                    </p:set>
                                    <p:animEffect transition="in" filter="slide(fromBottom)">
                                      <p:cBhvr>
                                        <p:cTn id="25" dur="500"/>
                                        <p:tgtEl>
                                          <p:spTgt spid="27651">
                                            <p:txEl>
                                              <p:pRg st="4" end="4"/>
                                            </p:txEl>
                                          </p:spTgt>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27651">
                                            <p:txEl>
                                              <p:pRg st="5" end="5"/>
                                            </p:txEl>
                                          </p:spTgt>
                                        </p:tgtEl>
                                        <p:attrNameLst>
                                          <p:attrName>style.visibility</p:attrName>
                                        </p:attrNameLst>
                                      </p:cBhvr>
                                      <p:to>
                                        <p:strVal val="visible"/>
                                      </p:to>
                                    </p:set>
                                    <p:animEffect transition="in" filter="slide(fromBottom)">
                                      <p:cBhvr>
                                        <p:cTn id="28" dur="500"/>
                                        <p:tgtEl>
                                          <p:spTgt spid="27651">
                                            <p:txEl>
                                              <p:pRg st="5" end="5"/>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7651">
                                            <p:txEl>
                                              <p:pRg st="6" end="6"/>
                                            </p:txEl>
                                          </p:spTgt>
                                        </p:tgtEl>
                                        <p:attrNameLst>
                                          <p:attrName>style.visibility</p:attrName>
                                        </p:attrNameLst>
                                      </p:cBhvr>
                                      <p:to>
                                        <p:strVal val="visible"/>
                                      </p:to>
                                    </p:set>
                                    <p:animEffect transition="in" filter="slide(fromBottom)">
                                      <p:cBhvr>
                                        <p:cTn id="31" dur="500"/>
                                        <p:tgtEl>
                                          <p:spTgt spid="27651">
                                            <p:txEl>
                                              <p:pRg st="6" end="6"/>
                                            </p:txEl>
                                          </p:spTgt>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27651">
                                            <p:txEl>
                                              <p:pRg st="7" end="7"/>
                                            </p:txEl>
                                          </p:spTgt>
                                        </p:tgtEl>
                                        <p:attrNameLst>
                                          <p:attrName>style.visibility</p:attrName>
                                        </p:attrNameLst>
                                      </p:cBhvr>
                                      <p:to>
                                        <p:strVal val="visible"/>
                                      </p:to>
                                    </p:set>
                                    <p:animEffect transition="in" filter="slide(fromBottom)">
                                      <p:cBhvr>
                                        <p:cTn id="34" dur="500"/>
                                        <p:tgtEl>
                                          <p:spTgt spid="27651">
                                            <p:txEl>
                                              <p:pRg st="7" end="7"/>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27651">
                                            <p:txEl>
                                              <p:pRg st="8" end="8"/>
                                            </p:txEl>
                                          </p:spTgt>
                                        </p:tgtEl>
                                        <p:attrNameLst>
                                          <p:attrName>style.visibility</p:attrName>
                                        </p:attrNameLst>
                                      </p:cBhvr>
                                      <p:to>
                                        <p:strVal val="visible"/>
                                      </p:to>
                                    </p:set>
                                    <p:animEffect transition="in" filter="slide(fromBottom)">
                                      <p:cBhvr>
                                        <p:cTn id="37" dur="500"/>
                                        <p:tgtEl>
                                          <p:spTgt spid="27651">
                                            <p:txEl>
                                              <p:pRg st="8" end="8"/>
                                            </p:txEl>
                                          </p:spTgt>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27651">
                                            <p:txEl>
                                              <p:pRg st="9" end="9"/>
                                            </p:txEl>
                                          </p:spTgt>
                                        </p:tgtEl>
                                        <p:attrNameLst>
                                          <p:attrName>style.visibility</p:attrName>
                                        </p:attrNameLst>
                                      </p:cBhvr>
                                      <p:to>
                                        <p:strVal val="visible"/>
                                      </p:to>
                                    </p:set>
                                    <p:animEffect transition="in" filter="slide(fromBottom)">
                                      <p:cBhvr>
                                        <p:cTn id="40" dur="500"/>
                                        <p:tgtEl>
                                          <p:spTgt spid="27651">
                                            <p:txEl>
                                              <p:pRg st="9" end="9"/>
                                            </p:txEl>
                                          </p:spTgt>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7651">
                                            <p:txEl>
                                              <p:pRg st="10" end="10"/>
                                            </p:txEl>
                                          </p:spTgt>
                                        </p:tgtEl>
                                        <p:attrNameLst>
                                          <p:attrName>style.visibility</p:attrName>
                                        </p:attrNameLst>
                                      </p:cBhvr>
                                      <p:to>
                                        <p:strVal val="visible"/>
                                      </p:to>
                                    </p:set>
                                    <p:animEffect transition="in" filter="slide(fromBottom)">
                                      <p:cBhvr>
                                        <p:cTn id="43" dur="500"/>
                                        <p:tgtEl>
                                          <p:spTgt spid="2765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Simple Objects</a:t>
            </a:r>
          </a:p>
        </p:txBody>
      </p:sp>
      <p:sp>
        <p:nvSpPr>
          <p:cNvPr id="32771" name="Rectangle 3"/>
          <p:cNvSpPr>
            <a:spLocks noGrp="1" noChangeArrowheads="1"/>
          </p:cNvSpPr>
          <p:nvPr>
            <p:ph type="body" sz="half" idx="1"/>
          </p:nvPr>
        </p:nvSpPr>
        <p:spPr>
          <a:xfrm>
            <a:off x="457200" y="1600200"/>
            <a:ext cx="8153400" cy="914400"/>
          </a:xfrm>
        </p:spPr>
        <p:txBody>
          <a:bodyPr/>
          <a:lstStyle/>
          <a:p>
            <a:pPr eaLnBrk="1" hangingPunct="1"/>
            <a:r>
              <a:rPr lang="en-US" sz="2400" smtClean="0"/>
              <a:t>A </a:t>
            </a:r>
            <a:r>
              <a:rPr lang="en-US" sz="2400" b="1" smtClean="0">
                <a:solidFill>
                  <a:srgbClr val="0099CC"/>
                </a:solidFill>
              </a:rPr>
              <a:t>simple object</a:t>
            </a:r>
            <a:r>
              <a:rPr lang="en-US" sz="2400" smtClean="0"/>
              <a:t> contains only single-value, simple, or group attributes.</a:t>
            </a:r>
          </a:p>
        </p:txBody>
      </p:sp>
      <p:sp>
        <p:nvSpPr>
          <p:cNvPr id="10" name="Line Callout 1 9"/>
          <p:cNvSpPr/>
          <p:nvPr/>
        </p:nvSpPr>
        <p:spPr>
          <a:xfrm>
            <a:off x="609600" y="2590800"/>
            <a:ext cx="1524000" cy="457200"/>
          </a:xfrm>
          <a:prstGeom prst="borderCallout1">
            <a:avLst>
              <a:gd name="adj1" fmla="val 30917"/>
              <a:gd name="adj2" fmla="val 99373"/>
              <a:gd name="adj3" fmla="val 280086"/>
              <a:gd name="adj4" fmla="val 182954"/>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Example reports</a:t>
            </a:r>
          </a:p>
        </p:txBody>
      </p:sp>
      <p:pic>
        <p:nvPicPr>
          <p:cNvPr id="32773" name="Picture 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05200" y="2700338"/>
            <a:ext cx="5105400" cy="27051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744A4BDE-DD8A-4935-891D-1CC9855D7584}" type="slidenum">
              <a:rPr lang="en-US" smtClean="0"/>
              <a:pPr/>
              <a:t>18</a:t>
            </a:fld>
            <a:endParaRPr lang="en-US" smtClean="0"/>
          </a:p>
          <a:p>
            <a:endParaRPr lang="en-US" dirty="0"/>
          </a:p>
        </p:txBody>
      </p:sp>
    </p:spTree>
  </p:cSld>
  <p:clrMapOvr>
    <a:masterClrMapping/>
  </p:clrMapOvr>
  <p:transition>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3" descr="C:\Users\Auer.WWU\Auer-Projects\Kroenke-Auer-Projects\Kroenke-Auer-DBP-e11\DBP-e11-Supplements\Images\appE\FigE-6.JPG"/>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953000" y="3395663"/>
            <a:ext cx="3429000" cy="1638300"/>
          </a:xfrm>
        </p:spPr>
      </p:pic>
      <p:pic>
        <p:nvPicPr>
          <p:cNvPr id="33795" name="Picture 1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876800" y="1690688"/>
            <a:ext cx="1990725" cy="1390650"/>
          </a:xfrm>
        </p:spPr>
      </p:pic>
      <p:sp>
        <p:nvSpPr>
          <p:cNvPr id="33796" name="Rectangle 2"/>
          <p:cNvSpPr>
            <a:spLocks noGrp="1" noChangeArrowheads="1"/>
          </p:cNvSpPr>
          <p:nvPr>
            <p:ph type="title"/>
          </p:nvPr>
        </p:nvSpPr>
        <p:spPr/>
        <p:txBody>
          <a:bodyPr/>
          <a:lstStyle/>
          <a:p>
            <a:pPr eaLnBrk="1" hangingPunct="1"/>
            <a:r>
              <a:rPr lang="en-US" smtClean="0"/>
              <a:t>Simple Objects</a:t>
            </a:r>
          </a:p>
        </p:txBody>
      </p:sp>
      <p:sp>
        <p:nvSpPr>
          <p:cNvPr id="15" name="Line Callout 1 14"/>
          <p:cNvSpPr/>
          <p:nvPr/>
        </p:nvSpPr>
        <p:spPr>
          <a:xfrm>
            <a:off x="457200" y="1752600"/>
            <a:ext cx="1524000" cy="457200"/>
          </a:xfrm>
          <a:prstGeom prst="borderCallout1">
            <a:avLst>
              <a:gd name="adj1" fmla="val 30917"/>
              <a:gd name="adj2" fmla="val 99373"/>
              <a:gd name="adj3" fmla="val 62053"/>
              <a:gd name="adj4" fmla="val 29606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EQUIPMENT </a:t>
            </a:r>
            <a:r>
              <a:rPr lang="en-US" sz="1400" dirty="0">
                <a:solidFill>
                  <a:schemeClr val="tx1"/>
                </a:solidFill>
              </a:rPr>
              <a:t>simple object</a:t>
            </a:r>
          </a:p>
        </p:txBody>
      </p:sp>
      <p:sp>
        <p:nvSpPr>
          <p:cNvPr id="16" name="Line Callout 1 15"/>
          <p:cNvSpPr/>
          <p:nvPr/>
        </p:nvSpPr>
        <p:spPr>
          <a:xfrm>
            <a:off x="457200" y="2895600"/>
            <a:ext cx="2286000" cy="685800"/>
          </a:xfrm>
          <a:prstGeom prst="borderCallout1">
            <a:avLst>
              <a:gd name="adj1" fmla="val 30917"/>
              <a:gd name="adj2" fmla="val 99373"/>
              <a:gd name="adj3" fmla="val 168064"/>
              <a:gd name="adj4" fmla="val 18721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General transformation of a simple object into a relation</a:t>
            </a:r>
          </a:p>
        </p:txBody>
      </p:sp>
      <p:pic>
        <p:nvPicPr>
          <p:cNvPr id="33799" name="Picture 14"/>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963613" y="5257800"/>
            <a:ext cx="7300912" cy="349250"/>
          </a:xfrm>
        </p:spPr>
      </p:pic>
      <p:sp>
        <p:nvSpPr>
          <p:cNvPr id="18" name="Line Callout 1 17"/>
          <p:cNvSpPr/>
          <p:nvPr/>
        </p:nvSpPr>
        <p:spPr>
          <a:xfrm>
            <a:off x="457200" y="4114800"/>
            <a:ext cx="2286000" cy="457200"/>
          </a:xfrm>
          <a:prstGeom prst="borderCallout1">
            <a:avLst>
              <a:gd name="adj1" fmla="val 101409"/>
              <a:gd name="adj2" fmla="val 49537"/>
              <a:gd name="adj3" fmla="val 258775"/>
              <a:gd name="adj4" fmla="val 6557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Relation representing </a:t>
            </a:r>
            <a:r>
              <a:rPr lang="en-US" sz="1400" b="1" dirty="0">
                <a:solidFill>
                  <a:schemeClr val="tx1"/>
                </a:solidFill>
              </a:rPr>
              <a:t>EQUIPMENT</a:t>
            </a:r>
            <a:endParaRPr lang="en-US" sz="1400" dirty="0">
              <a:solidFill>
                <a:schemeClr val="tx1"/>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B3A959DA-1379-4268-8DC0-B8441988A41C}" type="slidenum">
              <a:rPr lang="en-US" smtClean="0"/>
              <a:pPr/>
              <a:t>19</a:t>
            </a:fld>
            <a:endParaRPr lang="en-US" smtClean="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Chapter Objectives</a:t>
            </a:r>
          </a:p>
        </p:txBody>
      </p:sp>
      <p:sp>
        <p:nvSpPr>
          <p:cNvPr id="16387" name="Rectangle 3"/>
          <p:cNvSpPr>
            <a:spLocks noGrp="1" noChangeArrowheads="1"/>
          </p:cNvSpPr>
          <p:nvPr>
            <p:ph type="body" idx="1"/>
          </p:nvPr>
        </p:nvSpPr>
        <p:spPr/>
        <p:txBody>
          <a:bodyPr/>
          <a:lstStyle/>
          <a:p>
            <a:pPr eaLnBrk="1" hangingPunct="1"/>
            <a:r>
              <a:rPr lang="en-US" sz="2400" smtClean="0"/>
              <a:t>To define the term semantic object</a:t>
            </a:r>
          </a:p>
          <a:p>
            <a:pPr eaLnBrk="1" hangingPunct="1"/>
            <a:r>
              <a:rPr lang="en-US" sz="2400" smtClean="0"/>
              <a:t>To define and illustrate the use of simple, group, and object link attributes</a:t>
            </a:r>
          </a:p>
          <a:p>
            <a:pPr eaLnBrk="1" hangingPunct="1"/>
            <a:r>
              <a:rPr lang="en-US" sz="2400" smtClean="0"/>
              <a:t>To demonstrate the use of semantic object diagrams to build a data model</a:t>
            </a:r>
          </a:p>
          <a:p>
            <a:pPr eaLnBrk="1" hangingPunct="1"/>
            <a:r>
              <a:rPr lang="en-US" sz="2400" smtClean="0"/>
              <a:t>To define and illustrate the seven basic types of semantic objects</a:t>
            </a:r>
          </a:p>
          <a:p>
            <a:pPr eaLnBrk="1" hangingPunct="1"/>
            <a:r>
              <a:rPr lang="en-US" sz="2400" smtClean="0"/>
              <a:t>Compare the semantic object model to the entity-relationship model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2</a:t>
            </a:fld>
            <a:endParaRPr lang="en-US"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Composite Objects</a:t>
            </a:r>
          </a:p>
        </p:txBody>
      </p:sp>
      <p:sp>
        <p:nvSpPr>
          <p:cNvPr id="34819" name="Rectangle 3"/>
          <p:cNvSpPr>
            <a:spLocks noGrp="1" noChangeArrowheads="1"/>
          </p:cNvSpPr>
          <p:nvPr>
            <p:ph type="body" sz="half" idx="1"/>
          </p:nvPr>
        </p:nvSpPr>
        <p:spPr>
          <a:xfrm>
            <a:off x="457200" y="1600200"/>
            <a:ext cx="8229600" cy="1143000"/>
          </a:xfrm>
        </p:spPr>
        <p:txBody>
          <a:bodyPr/>
          <a:lstStyle/>
          <a:p>
            <a:pPr eaLnBrk="1" hangingPunct="1"/>
            <a:r>
              <a:rPr lang="en-US" sz="2400" smtClean="0"/>
              <a:t>A </a:t>
            </a:r>
            <a:r>
              <a:rPr lang="en-US" sz="2400" b="1" smtClean="0">
                <a:solidFill>
                  <a:srgbClr val="0099CC"/>
                </a:solidFill>
              </a:rPr>
              <a:t>composite object</a:t>
            </a:r>
            <a:r>
              <a:rPr lang="en-US" sz="2400" smtClean="0"/>
              <a:t> is a semantic object that contains one or more multivalue, simple, or group attributes but no object attributes.</a:t>
            </a:r>
          </a:p>
        </p:txBody>
      </p:sp>
      <p:pic>
        <p:nvPicPr>
          <p:cNvPr id="34820"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108450" y="2819400"/>
            <a:ext cx="4432300" cy="3352800"/>
          </a:xfrm>
        </p:spPr>
      </p:pic>
      <p:sp>
        <p:nvSpPr>
          <p:cNvPr id="11" name="Line Callout 1 10"/>
          <p:cNvSpPr/>
          <p:nvPr/>
        </p:nvSpPr>
        <p:spPr>
          <a:xfrm>
            <a:off x="609600" y="2971800"/>
            <a:ext cx="1524000" cy="457200"/>
          </a:xfrm>
          <a:prstGeom prst="borderCallout1">
            <a:avLst>
              <a:gd name="adj1" fmla="val 30917"/>
              <a:gd name="adj2" fmla="val 99373"/>
              <a:gd name="adj3" fmla="val 96479"/>
              <a:gd name="adj4" fmla="val 22574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Example report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744A4BDE-DD8A-4935-891D-1CC9855D7584}" type="slidenum">
              <a:rPr lang="en-US" smtClean="0"/>
              <a:pPr/>
              <a:t>20</a:t>
            </a:fld>
            <a:endParaRPr lang="en-US" smtClean="0"/>
          </a:p>
          <a:p>
            <a:endParaRPr lang="en-US" dirty="0"/>
          </a:p>
        </p:txBody>
      </p:sp>
    </p:spTree>
  </p:cSld>
  <p:clrMapOvr>
    <a:masterClrMapping/>
  </p:clrMapOvr>
  <p:transition>
    <p:pull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9"/>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876800" y="1630363"/>
            <a:ext cx="2438400" cy="2112962"/>
          </a:xfrm>
        </p:spPr>
      </p:pic>
      <p:sp>
        <p:nvSpPr>
          <p:cNvPr id="35843" name="Rectangle 2"/>
          <p:cNvSpPr>
            <a:spLocks noGrp="1" noChangeArrowheads="1"/>
          </p:cNvSpPr>
          <p:nvPr>
            <p:ph type="title"/>
          </p:nvPr>
        </p:nvSpPr>
        <p:spPr/>
        <p:txBody>
          <a:bodyPr/>
          <a:lstStyle/>
          <a:p>
            <a:pPr eaLnBrk="1" hangingPunct="1"/>
            <a:r>
              <a:rPr lang="en-US" sz="4000" smtClean="0"/>
              <a:t>Composite Objects:</a:t>
            </a:r>
            <a:br>
              <a:rPr lang="en-US" sz="4000" smtClean="0"/>
            </a:br>
            <a:r>
              <a:rPr lang="en-US" sz="3600" smtClean="0"/>
              <a:t>Object and Corresponding Relations</a:t>
            </a:r>
          </a:p>
        </p:txBody>
      </p:sp>
      <p:sp>
        <p:nvSpPr>
          <p:cNvPr id="12" name="Line Callout 1 11"/>
          <p:cNvSpPr/>
          <p:nvPr/>
        </p:nvSpPr>
        <p:spPr>
          <a:xfrm>
            <a:off x="457200" y="1752600"/>
            <a:ext cx="1524000" cy="457200"/>
          </a:xfrm>
          <a:prstGeom prst="borderCallout1">
            <a:avLst>
              <a:gd name="adj1" fmla="val 30917"/>
              <a:gd name="adj2" fmla="val 99373"/>
              <a:gd name="adj3" fmla="val 63692"/>
              <a:gd name="adj4" fmla="val 28574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HOTEL-BILL </a:t>
            </a:r>
            <a:r>
              <a:rPr lang="en-US" sz="1400" dirty="0">
                <a:solidFill>
                  <a:schemeClr val="tx1"/>
                </a:solidFill>
              </a:rPr>
              <a:t>composite object</a:t>
            </a:r>
          </a:p>
        </p:txBody>
      </p:sp>
      <p:sp>
        <p:nvSpPr>
          <p:cNvPr id="13" name="Line Callout 1 12"/>
          <p:cNvSpPr/>
          <p:nvPr/>
        </p:nvSpPr>
        <p:spPr>
          <a:xfrm>
            <a:off x="457200" y="2667000"/>
            <a:ext cx="2286000" cy="457200"/>
          </a:xfrm>
          <a:prstGeom prst="borderCallout1">
            <a:avLst>
              <a:gd name="adj1" fmla="val 101409"/>
              <a:gd name="adj2" fmla="val 49537"/>
              <a:gd name="adj3" fmla="val 288283"/>
              <a:gd name="adj4" fmla="val 7803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Relations representing </a:t>
            </a:r>
            <a:r>
              <a:rPr lang="en-US" sz="1400" b="1" dirty="0">
                <a:solidFill>
                  <a:schemeClr val="tx1"/>
                </a:solidFill>
              </a:rPr>
              <a:t>HOTEL-BILL</a:t>
            </a:r>
            <a:endParaRPr lang="en-US" sz="1400" dirty="0">
              <a:solidFill>
                <a:schemeClr val="tx1"/>
              </a:solidFill>
            </a:endParaRPr>
          </a:p>
        </p:txBody>
      </p:sp>
      <p:pic>
        <p:nvPicPr>
          <p:cNvPr id="35846" name="Picture 10"/>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1649413" y="3962400"/>
            <a:ext cx="6988175" cy="207168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9B20865E-76F2-4E66-98AC-33000EE2ED0B}" type="slidenum">
              <a:rPr lang="en-US" smtClean="0"/>
              <a:pPr/>
              <a:t>21</a:t>
            </a:fld>
            <a:endParaRPr lang="en-US" smtClean="0"/>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z="4000" smtClean="0"/>
              <a:t>Composite Objects:</a:t>
            </a:r>
            <a:br>
              <a:rPr lang="en-US" sz="4000" smtClean="0"/>
            </a:br>
            <a:r>
              <a:rPr lang="en-US" sz="4000" smtClean="0"/>
              <a:t>General Transformation to</a:t>
            </a:r>
            <a:r>
              <a:rPr lang="en-US" sz="3600" smtClean="0"/>
              <a:t> Relations</a:t>
            </a:r>
          </a:p>
        </p:txBody>
      </p:sp>
      <p:sp>
        <p:nvSpPr>
          <p:cNvPr id="36867" name="Text Box 6"/>
          <p:cNvSpPr txBox="1">
            <a:spLocks noChangeArrowheads="1"/>
          </p:cNvSpPr>
          <p:nvPr/>
        </p:nvSpPr>
        <p:spPr bwMode="auto">
          <a:xfrm>
            <a:off x="381000" y="1600200"/>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t>For a composite object with separate groups:</a:t>
            </a:r>
          </a:p>
        </p:txBody>
      </p:sp>
      <p:pic>
        <p:nvPicPr>
          <p:cNvPr id="36868"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733800" y="1676400"/>
            <a:ext cx="4867275" cy="39163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22</a:t>
            </a:fld>
            <a:endParaRPr lang="en-US" smtClean="0"/>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Composite Objects:</a:t>
            </a:r>
            <a:br>
              <a:rPr lang="en-US" sz="4000" smtClean="0"/>
            </a:br>
            <a:r>
              <a:rPr lang="en-US" sz="3600" smtClean="0"/>
              <a:t>General Transformation to Relations</a:t>
            </a:r>
          </a:p>
        </p:txBody>
      </p:sp>
      <p:sp>
        <p:nvSpPr>
          <p:cNvPr id="37891" name="Text Box 5"/>
          <p:cNvSpPr txBox="1">
            <a:spLocks noChangeArrowheads="1"/>
          </p:cNvSpPr>
          <p:nvPr/>
        </p:nvSpPr>
        <p:spPr bwMode="auto">
          <a:xfrm>
            <a:off x="381000" y="1600200"/>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t>For a composite object with nested groups:</a:t>
            </a:r>
          </a:p>
        </p:txBody>
      </p:sp>
      <p:pic>
        <p:nvPicPr>
          <p:cNvPr id="3789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81400" y="1676400"/>
            <a:ext cx="5059363" cy="42719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23</a:t>
            </a:fld>
            <a:endParaRPr lang="en-US"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Compound Objects</a:t>
            </a:r>
          </a:p>
        </p:txBody>
      </p:sp>
      <p:sp>
        <p:nvSpPr>
          <p:cNvPr id="38915" name="Rectangle 3"/>
          <p:cNvSpPr>
            <a:spLocks noGrp="1" noChangeArrowheads="1"/>
          </p:cNvSpPr>
          <p:nvPr>
            <p:ph type="body" sz="half" idx="1"/>
          </p:nvPr>
        </p:nvSpPr>
        <p:spPr>
          <a:xfrm>
            <a:off x="457200" y="1600200"/>
            <a:ext cx="8229600" cy="1524000"/>
          </a:xfrm>
        </p:spPr>
        <p:txBody>
          <a:bodyPr/>
          <a:lstStyle/>
          <a:p>
            <a:pPr eaLnBrk="1" hangingPunct="1"/>
            <a:r>
              <a:rPr lang="en-US" sz="2400" smtClean="0"/>
              <a:t>A </a:t>
            </a:r>
            <a:r>
              <a:rPr lang="en-US" sz="2400" b="1" smtClean="0">
                <a:solidFill>
                  <a:srgbClr val="0099CC"/>
                </a:solidFill>
              </a:rPr>
              <a:t>compound object</a:t>
            </a:r>
            <a:r>
              <a:rPr lang="en-US" sz="2400" smtClean="0"/>
              <a:t> contains at least one object attribute.</a:t>
            </a:r>
          </a:p>
          <a:p>
            <a:pPr eaLnBrk="1" hangingPunct="1"/>
            <a:r>
              <a:rPr lang="en-US" sz="2400" smtClean="0"/>
              <a:t>There are four types of compound objects:</a:t>
            </a:r>
          </a:p>
        </p:txBody>
      </p:sp>
      <p:pic>
        <p:nvPicPr>
          <p:cNvPr id="38916" name="Picture 7" descr="C:\Users\Auer.WWU\Auer-Projects\Kroenke-Auer-Projects\Kroenke-Auer-DBP-e11\DBP-e11-Supplements\Images\appE\FigE-12.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486025" y="3249613"/>
            <a:ext cx="4019550" cy="14859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744A4BDE-DD8A-4935-891D-1CC9855D7584}" type="slidenum">
              <a:rPr lang="en-US" smtClean="0"/>
              <a:pPr/>
              <a:t>24</a:t>
            </a:fld>
            <a:endParaRPr lang="en-US" smtClean="0"/>
          </a:p>
          <a:p>
            <a:endParaRPr lang="en-US" dirty="0"/>
          </a:p>
        </p:txBody>
      </p:sp>
    </p:spTree>
  </p:cSld>
  <p:clrMapOvr>
    <a:masterClrMapping/>
  </p:clrMapOvr>
  <p:transition>
    <p:pull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z="4000" smtClean="0"/>
              <a:t>Compound Objects:</a:t>
            </a:r>
            <a:br>
              <a:rPr lang="en-US" sz="4000" smtClean="0"/>
            </a:br>
            <a:r>
              <a:rPr lang="en-US" sz="2800" smtClean="0"/>
              <a:t>Compound Objects with 1:1 Paired Properties</a:t>
            </a:r>
          </a:p>
        </p:txBody>
      </p:sp>
      <p:pic>
        <p:nvPicPr>
          <p:cNvPr id="39939" name="Picture 9"/>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191000" y="1536700"/>
            <a:ext cx="4495800" cy="2178050"/>
          </a:xfrm>
        </p:spPr>
      </p:pic>
      <p:pic>
        <p:nvPicPr>
          <p:cNvPr id="39940" name="Picture 10"/>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191000" y="3771900"/>
            <a:ext cx="4572000" cy="2324100"/>
          </a:xfrm>
        </p:spPr>
      </p:pic>
      <p:sp>
        <p:nvSpPr>
          <p:cNvPr id="13" name="Line Callout 1 12"/>
          <p:cNvSpPr/>
          <p:nvPr/>
        </p:nvSpPr>
        <p:spPr>
          <a:xfrm>
            <a:off x="457200" y="1676400"/>
            <a:ext cx="1524000" cy="457200"/>
          </a:xfrm>
          <a:prstGeom prst="borderCallout1">
            <a:avLst>
              <a:gd name="adj1" fmla="val 30917"/>
              <a:gd name="adj2" fmla="val 99373"/>
              <a:gd name="adj3" fmla="val 196479"/>
              <a:gd name="adj4" fmla="val 244430"/>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Example forms</a:t>
            </a:r>
          </a:p>
        </p:txBody>
      </p:sp>
      <p:sp>
        <p:nvSpPr>
          <p:cNvPr id="14" name="Line Callout 1 13"/>
          <p:cNvSpPr/>
          <p:nvPr/>
        </p:nvSpPr>
        <p:spPr>
          <a:xfrm>
            <a:off x="457200" y="3352800"/>
            <a:ext cx="2286000" cy="914400"/>
          </a:xfrm>
          <a:prstGeom prst="borderCallout1">
            <a:avLst>
              <a:gd name="adj1" fmla="val 48130"/>
              <a:gd name="adj2" fmla="val 100685"/>
              <a:gd name="adj3" fmla="val 81725"/>
              <a:gd name="adj4" fmla="val 164102"/>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EMPLOYEE </a:t>
            </a:r>
            <a:r>
              <a:rPr lang="en-US" sz="1400" dirty="0">
                <a:solidFill>
                  <a:schemeClr val="tx1"/>
                </a:solidFill>
              </a:rPr>
              <a:t>and </a:t>
            </a:r>
            <a:r>
              <a:rPr lang="en-US" sz="1400" b="1" dirty="0">
                <a:solidFill>
                  <a:schemeClr val="tx1"/>
                </a:solidFill>
              </a:rPr>
              <a:t>VEHICLE </a:t>
            </a:r>
            <a:r>
              <a:rPr lang="en-US" sz="1400" dirty="0">
                <a:solidFill>
                  <a:schemeClr val="tx1"/>
                </a:solidFill>
              </a:rPr>
              <a:t>compound objects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9B20865E-76F2-4E66-98AC-33000EE2ED0B}" type="slidenum">
              <a:rPr lang="en-US" smtClean="0"/>
              <a:pPr/>
              <a:t>25</a:t>
            </a:fld>
            <a:endParaRPr lang="en-US"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121165" y="1445646"/>
            <a:ext cx="4325460" cy="2116310"/>
          </a:xfrm>
          <a:prstGeom prst="rect">
            <a:avLst/>
          </a:prstGeom>
        </p:spPr>
      </p:pic>
      <p:pic>
        <p:nvPicPr>
          <p:cNvPr id="4" name="Picture 3"/>
          <p:cNvPicPr>
            <a:picLocks noChangeAspect="1"/>
          </p:cNvPicPr>
          <p:nvPr/>
        </p:nvPicPr>
        <p:blipFill>
          <a:blip r:embed="rId4"/>
          <a:stretch>
            <a:fillRect/>
          </a:stretch>
        </p:blipFill>
        <p:spPr>
          <a:xfrm>
            <a:off x="3962400" y="3589964"/>
            <a:ext cx="4642990" cy="2658436"/>
          </a:xfrm>
          <a:prstGeom prst="rect">
            <a:avLst/>
          </a:prstGeom>
        </p:spPr>
      </p:pic>
      <p:sp>
        <p:nvSpPr>
          <p:cNvPr id="40962" name="Rectangle 2"/>
          <p:cNvSpPr>
            <a:spLocks noGrp="1" noChangeArrowheads="1"/>
          </p:cNvSpPr>
          <p:nvPr>
            <p:ph type="title"/>
          </p:nvPr>
        </p:nvSpPr>
        <p:spPr/>
        <p:txBody>
          <a:bodyPr/>
          <a:lstStyle/>
          <a:p>
            <a:pPr eaLnBrk="1" hangingPunct="1"/>
            <a:r>
              <a:rPr lang="en-US" sz="4000" smtClean="0"/>
              <a:t>Compound Objects:</a:t>
            </a:r>
            <a:br>
              <a:rPr lang="en-US" sz="4000" smtClean="0"/>
            </a:br>
            <a:r>
              <a:rPr lang="en-US" sz="2800" smtClean="0"/>
              <a:t>Compound Objects with 1:N Paired Properties</a:t>
            </a:r>
          </a:p>
        </p:txBody>
      </p:sp>
      <p:sp>
        <p:nvSpPr>
          <p:cNvPr id="10" name="Line Callout 1 9"/>
          <p:cNvSpPr/>
          <p:nvPr/>
        </p:nvSpPr>
        <p:spPr>
          <a:xfrm>
            <a:off x="457200" y="1676400"/>
            <a:ext cx="2590800" cy="457200"/>
          </a:xfrm>
          <a:prstGeom prst="borderCallout1">
            <a:avLst>
              <a:gd name="adj1" fmla="val 30917"/>
              <a:gd name="adj2" fmla="val 99373"/>
              <a:gd name="adj3" fmla="val 269594"/>
              <a:gd name="adj4" fmla="val 139092"/>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Example report and form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26</a:t>
            </a:fld>
            <a:endParaRPr lang="en-US" smtClean="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9375" y="1752600"/>
            <a:ext cx="4870450" cy="2674938"/>
          </a:xfrm>
        </p:spPr>
      </p:pic>
      <p:sp>
        <p:nvSpPr>
          <p:cNvPr id="41987" name="Rectangle 2"/>
          <p:cNvSpPr>
            <a:spLocks noGrp="1" noChangeArrowheads="1"/>
          </p:cNvSpPr>
          <p:nvPr>
            <p:ph type="title"/>
          </p:nvPr>
        </p:nvSpPr>
        <p:spPr/>
        <p:txBody>
          <a:bodyPr/>
          <a:lstStyle/>
          <a:p>
            <a:pPr eaLnBrk="1" hangingPunct="1"/>
            <a:r>
              <a:rPr lang="en-US" sz="4000" smtClean="0"/>
              <a:t>Compound Objects:</a:t>
            </a:r>
            <a:br>
              <a:rPr lang="en-US" sz="4000" smtClean="0"/>
            </a:br>
            <a:r>
              <a:rPr lang="en-US" sz="2800" smtClean="0"/>
              <a:t>Compound Objects with 1:N Paired Properties</a:t>
            </a:r>
          </a:p>
        </p:txBody>
      </p:sp>
      <p:sp>
        <p:nvSpPr>
          <p:cNvPr id="10" name="Line Callout 1 9"/>
          <p:cNvSpPr/>
          <p:nvPr/>
        </p:nvSpPr>
        <p:spPr>
          <a:xfrm>
            <a:off x="457200" y="4343400"/>
            <a:ext cx="2286000" cy="914400"/>
          </a:xfrm>
          <a:prstGeom prst="borderCallout1">
            <a:avLst>
              <a:gd name="adj1" fmla="val 48130"/>
              <a:gd name="adj2" fmla="val 100685"/>
              <a:gd name="adj3" fmla="val -78111"/>
              <a:gd name="adj4" fmla="val 219512"/>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DORMITORY</a:t>
            </a:r>
            <a:r>
              <a:rPr lang="en-US" sz="1400" dirty="0">
                <a:solidFill>
                  <a:schemeClr val="tx1"/>
                </a:solidFill>
              </a:rPr>
              <a:t> and </a:t>
            </a:r>
            <a:r>
              <a:rPr lang="en-US" sz="1400" b="1" dirty="0">
                <a:solidFill>
                  <a:schemeClr val="tx1"/>
                </a:solidFill>
              </a:rPr>
              <a:t>STUDENT </a:t>
            </a:r>
            <a:r>
              <a:rPr lang="en-US" sz="1400" dirty="0">
                <a:solidFill>
                  <a:schemeClr val="tx1"/>
                </a:solidFill>
              </a:rPr>
              <a:t>compound objects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27</a:t>
            </a:fld>
            <a:endParaRPr lang="en-US" smtClean="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z="4000" smtClean="0"/>
              <a:t>Compound Objects:</a:t>
            </a:r>
            <a:br>
              <a:rPr lang="en-US" sz="4000" smtClean="0"/>
            </a:br>
            <a:r>
              <a:rPr lang="en-US" sz="2800" smtClean="0"/>
              <a:t>Compound Objects with N:M Paired Properties</a:t>
            </a:r>
          </a:p>
        </p:txBody>
      </p:sp>
      <p:sp>
        <p:nvSpPr>
          <p:cNvPr id="10" name="Line Callout 1 9"/>
          <p:cNvSpPr/>
          <p:nvPr/>
        </p:nvSpPr>
        <p:spPr>
          <a:xfrm>
            <a:off x="457200" y="1676400"/>
            <a:ext cx="1371600" cy="457200"/>
          </a:xfrm>
          <a:prstGeom prst="borderCallout1">
            <a:avLst>
              <a:gd name="adj1" fmla="val 30917"/>
              <a:gd name="adj2" fmla="val 99373"/>
              <a:gd name="adj3" fmla="val 273693"/>
              <a:gd name="adj4" fmla="val 242668"/>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Example forms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28</a:t>
            </a:fld>
            <a:endParaRPr lang="en-US" smtClean="0"/>
          </a:p>
          <a:p>
            <a:endParaRPr lang="en-US" dirty="0"/>
          </a:p>
        </p:txBody>
      </p:sp>
      <p:pic>
        <p:nvPicPr>
          <p:cNvPr id="4" name="Picture 3"/>
          <p:cNvPicPr>
            <a:picLocks noChangeAspect="1"/>
          </p:cNvPicPr>
          <p:nvPr/>
        </p:nvPicPr>
        <p:blipFill>
          <a:blip r:embed="rId3"/>
          <a:stretch>
            <a:fillRect/>
          </a:stretch>
        </p:blipFill>
        <p:spPr>
          <a:xfrm>
            <a:off x="4665582" y="3048000"/>
            <a:ext cx="4021218" cy="2819400"/>
          </a:xfrm>
          <a:prstGeom prst="rect">
            <a:avLst/>
          </a:prstGeom>
        </p:spPr>
      </p:pic>
      <p:pic>
        <p:nvPicPr>
          <p:cNvPr id="6" name="Picture 5"/>
          <p:cNvPicPr>
            <a:picLocks noChangeAspect="1"/>
          </p:cNvPicPr>
          <p:nvPr/>
        </p:nvPicPr>
        <p:blipFill>
          <a:blip r:embed="rId4"/>
          <a:stretch>
            <a:fillRect/>
          </a:stretch>
        </p:blipFill>
        <p:spPr>
          <a:xfrm>
            <a:off x="487681" y="3048000"/>
            <a:ext cx="4084319" cy="235944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z="4000" smtClean="0"/>
              <a:t>Compound Objects:</a:t>
            </a:r>
            <a:br>
              <a:rPr lang="en-US" sz="4000" smtClean="0"/>
            </a:br>
            <a:r>
              <a:rPr lang="en-US" sz="2800" smtClean="0"/>
              <a:t>Compound Objects with N:M Paired Properties</a:t>
            </a:r>
          </a:p>
        </p:txBody>
      </p:sp>
      <p:pic>
        <p:nvPicPr>
          <p:cNvPr id="44035"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47825"/>
            <a:ext cx="4800600" cy="1685925"/>
          </a:xfrm>
        </p:spPr>
      </p:pic>
      <p:sp>
        <p:nvSpPr>
          <p:cNvPr id="10" name="Line Callout 1 9"/>
          <p:cNvSpPr/>
          <p:nvPr/>
        </p:nvSpPr>
        <p:spPr>
          <a:xfrm>
            <a:off x="457200" y="4495800"/>
            <a:ext cx="2286000" cy="609600"/>
          </a:xfrm>
          <a:prstGeom prst="borderCallout1">
            <a:avLst>
              <a:gd name="adj1" fmla="val 48130"/>
              <a:gd name="adj2" fmla="val 100685"/>
              <a:gd name="adj3" fmla="val -162128"/>
              <a:gd name="adj4" fmla="val 182463"/>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BOOK</a:t>
            </a:r>
            <a:r>
              <a:rPr lang="en-US" sz="1400" dirty="0">
                <a:solidFill>
                  <a:schemeClr val="tx1"/>
                </a:solidFill>
              </a:rPr>
              <a:t> and </a:t>
            </a:r>
            <a:r>
              <a:rPr lang="en-US" sz="1400" b="1" dirty="0">
                <a:solidFill>
                  <a:schemeClr val="tx1"/>
                </a:solidFill>
              </a:rPr>
              <a:t>AUTHOR </a:t>
            </a:r>
            <a:r>
              <a:rPr lang="en-US" sz="1400" dirty="0">
                <a:solidFill>
                  <a:schemeClr val="tx1"/>
                </a:solidFill>
              </a:rPr>
              <a:t>compound objects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29</a:t>
            </a:fld>
            <a:endParaRPr lang="en-US" smtClean="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Introduction</a:t>
            </a:r>
          </a:p>
        </p:txBody>
      </p:sp>
      <p:sp>
        <p:nvSpPr>
          <p:cNvPr id="17411" name="Rectangle 3"/>
          <p:cNvSpPr>
            <a:spLocks noGrp="1" noChangeArrowheads="1"/>
          </p:cNvSpPr>
          <p:nvPr>
            <p:ph type="body" idx="1"/>
          </p:nvPr>
        </p:nvSpPr>
        <p:spPr/>
        <p:txBody>
          <a:bodyPr/>
          <a:lstStyle/>
          <a:p>
            <a:pPr eaLnBrk="1" hangingPunct="1"/>
            <a:r>
              <a:rPr lang="en-US" sz="2800" smtClean="0"/>
              <a:t>The </a:t>
            </a:r>
            <a:r>
              <a:rPr lang="en-US" sz="2800" b="1" smtClean="0">
                <a:solidFill>
                  <a:srgbClr val="0099CC"/>
                </a:solidFill>
              </a:rPr>
              <a:t>semantic object model</a:t>
            </a:r>
            <a:r>
              <a:rPr lang="en-US" sz="2800" smtClean="0">
                <a:solidFill>
                  <a:srgbClr val="0099CC"/>
                </a:solidFill>
              </a:rPr>
              <a:t> </a:t>
            </a:r>
            <a:r>
              <a:rPr lang="en-US" sz="2800" smtClean="0"/>
              <a:t>is a data modeling tool.</a:t>
            </a:r>
          </a:p>
          <a:p>
            <a:pPr lvl="1" eaLnBrk="1" hangingPunct="1"/>
            <a:r>
              <a:rPr lang="en-US" sz="2400" smtClean="0"/>
              <a:t>It was introduced in 1988.</a:t>
            </a:r>
          </a:p>
          <a:p>
            <a:pPr eaLnBrk="1" hangingPunct="1"/>
            <a:r>
              <a:rPr lang="en-US" sz="2800" smtClean="0"/>
              <a:t>The E-R model and the semantic object model may both be used for data modeling.</a:t>
            </a:r>
          </a:p>
          <a:p>
            <a:pPr lvl="1" eaLnBrk="1" hangingPunct="1"/>
            <a:r>
              <a:rPr lang="en-US" sz="2400" smtClean="0"/>
              <a:t>They are alternate tools for data modeling.</a:t>
            </a:r>
          </a:p>
          <a:p>
            <a:pPr lvl="1" eaLnBrk="1" hangingPunct="1"/>
            <a:r>
              <a:rPr lang="en-US" sz="2400" smtClean="0"/>
              <a:t>However, they may not produce exactly the same data models.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3</a:t>
            </a:fld>
            <a:endParaRPr lang="en-US" smtClean="0"/>
          </a:p>
          <a:p>
            <a:endParaRPr lang="en-US" dirty="0"/>
          </a:p>
        </p:txBody>
      </p:sp>
    </p:spTree>
  </p:cSld>
  <p:clrMapOvr>
    <a:masterClrMapping/>
  </p:clrMapOvr>
  <p:transition>
    <p:pull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z="4000" smtClean="0"/>
              <a:t>Representing Compound Objects:</a:t>
            </a:r>
            <a:br>
              <a:rPr lang="en-US" sz="4000" smtClean="0"/>
            </a:br>
            <a:r>
              <a:rPr lang="en-US" sz="2800" smtClean="0"/>
              <a:t>One-to-One [1:1] Compound Objects</a:t>
            </a:r>
          </a:p>
        </p:txBody>
      </p:sp>
      <p:pic>
        <p:nvPicPr>
          <p:cNvPr id="45059" name="Picture 9"/>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470400" y="1524000"/>
            <a:ext cx="4241800" cy="2216150"/>
          </a:xfrm>
        </p:spPr>
      </p:pic>
      <p:pic>
        <p:nvPicPr>
          <p:cNvPr id="45060" name="Picture 10"/>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1766888" y="3886200"/>
            <a:ext cx="6905625" cy="1816100"/>
          </a:xfrm>
        </p:spPr>
      </p:pic>
      <p:sp>
        <p:nvSpPr>
          <p:cNvPr id="13" name="Line Callout 1 12"/>
          <p:cNvSpPr/>
          <p:nvPr/>
        </p:nvSpPr>
        <p:spPr>
          <a:xfrm>
            <a:off x="457200" y="1752600"/>
            <a:ext cx="2286000" cy="685800"/>
          </a:xfrm>
          <a:prstGeom prst="borderCallout1">
            <a:avLst>
              <a:gd name="adj1" fmla="val 48130"/>
              <a:gd name="adj2" fmla="val 100685"/>
              <a:gd name="adj3" fmla="val 45386"/>
              <a:gd name="adj4" fmla="val 170332"/>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MEMBER</a:t>
            </a:r>
            <a:r>
              <a:rPr lang="en-US" sz="1400" dirty="0">
                <a:solidFill>
                  <a:schemeClr val="tx1"/>
                </a:solidFill>
              </a:rPr>
              <a:t> and </a:t>
            </a:r>
            <a:r>
              <a:rPr lang="en-US" sz="1400" b="1" dirty="0">
                <a:solidFill>
                  <a:schemeClr val="tx1"/>
                </a:solidFill>
              </a:rPr>
              <a:t>LOCKER </a:t>
            </a:r>
            <a:r>
              <a:rPr lang="en-US" sz="1400" dirty="0">
                <a:solidFill>
                  <a:schemeClr val="tx1"/>
                </a:solidFill>
              </a:rPr>
              <a:t>compound objects</a:t>
            </a:r>
          </a:p>
        </p:txBody>
      </p:sp>
      <p:sp>
        <p:nvSpPr>
          <p:cNvPr id="14" name="Line Callout 1 13"/>
          <p:cNvSpPr/>
          <p:nvPr/>
        </p:nvSpPr>
        <p:spPr>
          <a:xfrm>
            <a:off x="457200" y="2590800"/>
            <a:ext cx="2286000" cy="533400"/>
          </a:xfrm>
          <a:prstGeom prst="borderCallout1">
            <a:avLst>
              <a:gd name="adj1" fmla="val 101409"/>
              <a:gd name="adj2" fmla="val 49537"/>
              <a:gd name="adj3" fmla="val 251047"/>
              <a:gd name="adj4" fmla="val 7344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Relations representing </a:t>
            </a:r>
            <a:r>
              <a:rPr lang="en-US" sz="1400" b="1" dirty="0">
                <a:solidFill>
                  <a:schemeClr val="tx1"/>
                </a:solidFill>
              </a:rPr>
              <a:t>MEMBER</a:t>
            </a:r>
            <a:r>
              <a:rPr lang="en-US" sz="1400" dirty="0">
                <a:solidFill>
                  <a:schemeClr val="tx1"/>
                </a:solidFill>
              </a:rPr>
              <a:t> and </a:t>
            </a:r>
            <a:r>
              <a:rPr lang="en-US" sz="1400" b="1" dirty="0">
                <a:solidFill>
                  <a:schemeClr val="tx1"/>
                </a:solidFill>
              </a:rPr>
              <a:t>LOCKER</a:t>
            </a:r>
            <a:endParaRPr lang="en-US" sz="1400" dirty="0">
              <a:solidFill>
                <a:schemeClr val="tx1"/>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9B20865E-76F2-4E66-98AC-33000EE2ED0B}" type="slidenum">
              <a:rPr lang="en-US" smtClean="0"/>
              <a:pPr/>
              <a:t>30</a:t>
            </a:fld>
            <a:endParaRPr lang="en-US" smtClean="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z="4000" smtClean="0"/>
              <a:t>Representing Compound Objects:</a:t>
            </a:r>
            <a:br>
              <a:rPr lang="en-US" sz="4000" smtClean="0"/>
            </a:br>
            <a:r>
              <a:rPr lang="en-US" sz="2800" smtClean="0"/>
              <a:t>General Transformation of 1:1 Compound Objects</a:t>
            </a:r>
          </a:p>
        </p:txBody>
      </p:sp>
      <p:pic>
        <p:nvPicPr>
          <p:cNvPr id="46083" name="Picture 5" descr="C:\Users\Auer.WWU\Auer-Projects\Kroenke-Auer-Projects\Kroenke-Auer-DBP-e11\DBP-e11-Supplements\Images\appE\FigE-1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82725" y="1546225"/>
            <a:ext cx="6316663" cy="45799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31</a:t>
            </a:fld>
            <a:endParaRPr lang="en-US" smtClean="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4000" smtClean="0"/>
              <a:t>Representing Compound Objects:</a:t>
            </a:r>
            <a:br>
              <a:rPr lang="en-US" sz="4000" smtClean="0"/>
            </a:br>
            <a:r>
              <a:rPr lang="en-US" sz="2800" smtClean="0"/>
              <a:t>One-to-Many [1:N] Compound Objects</a:t>
            </a:r>
          </a:p>
        </p:txBody>
      </p:sp>
      <p:pic>
        <p:nvPicPr>
          <p:cNvPr id="47107" name="Picture 1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419600" y="1652588"/>
            <a:ext cx="4267200" cy="2136775"/>
          </a:xfrm>
        </p:spPr>
      </p:pic>
      <p:pic>
        <p:nvPicPr>
          <p:cNvPr id="47108" name="Picture 1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057400" y="4105275"/>
            <a:ext cx="6705600" cy="1935163"/>
          </a:xfrm>
        </p:spPr>
      </p:pic>
      <p:sp>
        <p:nvSpPr>
          <p:cNvPr id="13" name="Line Callout 1 12"/>
          <p:cNvSpPr/>
          <p:nvPr/>
        </p:nvSpPr>
        <p:spPr>
          <a:xfrm>
            <a:off x="533400" y="1752600"/>
            <a:ext cx="2514600" cy="609600"/>
          </a:xfrm>
          <a:prstGeom prst="borderCallout1">
            <a:avLst>
              <a:gd name="adj1" fmla="val 48130"/>
              <a:gd name="adj2" fmla="val 100685"/>
              <a:gd name="adj3" fmla="val 74571"/>
              <a:gd name="adj4" fmla="val 152477"/>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EQUIPMENT </a:t>
            </a:r>
            <a:r>
              <a:rPr lang="en-US" sz="1400" dirty="0">
                <a:solidFill>
                  <a:schemeClr val="tx1"/>
                </a:solidFill>
              </a:rPr>
              <a:t>and </a:t>
            </a:r>
            <a:r>
              <a:rPr lang="en-US" sz="1400" b="1" dirty="0">
                <a:solidFill>
                  <a:schemeClr val="tx1"/>
                </a:solidFill>
              </a:rPr>
              <a:t>REPAIR </a:t>
            </a:r>
            <a:r>
              <a:rPr lang="en-US" sz="1400" dirty="0">
                <a:solidFill>
                  <a:schemeClr val="tx1"/>
                </a:solidFill>
              </a:rPr>
              <a:t>compound objects</a:t>
            </a:r>
          </a:p>
        </p:txBody>
      </p:sp>
      <p:sp>
        <p:nvSpPr>
          <p:cNvPr id="14" name="Line Callout 1 13"/>
          <p:cNvSpPr/>
          <p:nvPr/>
        </p:nvSpPr>
        <p:spPr>
          <a:xfrm>
            <a:off x="533400" y="2819400"/>
            <a:ext cx="2514600" cy="533400"/>
          </a:xfrm>
          <a:prstGeom prst="borderCallout1">
            <a:avLst>
              <a:gd name="adj1" fmla="val 101409"/>
              <a:gd name="adj2" fmla="val 49537"/>
              <a:gd name="adj3" fmla="val 251047"/>
              <a:gd name="adj4" fmla="val 7344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Relations representing </a:t>
            </a:r>
            <a:r>
              <a:rPr lang="en-US" sz="1400" b="1" dirty="0">
                <a:solidFill>
                  <a:schemeClr val="tx1"/>
                </a:solidFill>
              </a:rPr>
              <a:t>EQUIPMENT</a:t>
            </a:r>
            <a:r>
              <a:rPr lang="en-US" sz="1400" dirty="0">
                <a:solidFill>
                  <a:schemeClr val="tx1"/>
                </a:solidFill>
              </a:rPr>
              <a:t> and </a:t>
            </a:r>
            <a:r>
              <a:rPr lang="en-US" sz="1400" b="1" dirty="0">
                <a:solidFill>
                  <a:schemeClr val="tx1"/>
                </a:solidFill>
              </a:rPr>
              <a:t>REPAIR</a:t>
            </a:r>
            <a:endParaRPr lang="en-US" sz="1400" dirty="0">
              <a:solidFill>
                <a:schemeClr val="tx1"/>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9B20865E-76F2-4E66-98AC-33000EE2ED0B}" type="slidenum">
              <a:rPr lang="en-US" smtClean="0"/>
              <a:pPr/>
              <a:t>32</a:t>
            </a:fld>
            <a:endParaRPr lang="en-US" smtClean="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4000" smtClean="0"/>
              <a:t>Representing Compound Objects:</a:t>
            </a:r>
            <a:br>
              <a:rPr lang="en-US" sz="4000" smtClean="0"/>
            </a:br>
            <a:r>
              <a:rPr lang="en-US" sz="2800" smtClean="0"/>
              <a:t>General Transformation of 1:N Compound Objects</a:t>
            </a:r>
          </a:p>
        </p:txBody>
      </p:sp>
      <p:pic>
        <p:nvPicPr>
          <p:cNvPr id="48131" name="Picture 5" descr="C:\Users\Auer.WWU\Auer-Projects\Kroenke-Auer-Projects\Kroenke-Auer-DBP-e11\DBP-e11-Supplements\Images\appE\FigE-1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87638" y="1524000"/>
            <a:ext cx="3641725" cy="46021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33</a:t>
            </a:fld>
            <a:endParaRPr lang="en-US" smtClean="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9"/>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114800" y="1603375"/>
            <a:ext cx="4572000" cy="1685925"/>
          </a:xfrm>
        </p:spPr>
      </p:pic>
      <p:sp>
        <p:nvSpPr>
          <p:cNvPr id="49155" name="Rectangle 2"/>
          <p:cNvSpPr>
            <a:spLocks noGrp="1" noChangeArrowheads="1"/>
          </p:cNvSpPr>
          <p:nvPr>
            <p:ph type="title"/>
          </p:nvPr>
        </p:nvSpPr>
        <p:spPr/>
        <p:txBody>
          <a:bodyPr/>
          <a:lstStyle/>
          <a:p>
            <a:pPr eaLnBrk="1" hangingPunct="1"/>
            <a:r>
              <a:rPr lang="en-US" sz="4000" smtClean="0"/>
              <a:t>Representing Compound Objects:</a:t>
            </a:r>
            <a:br>
              <a:rPr lang="en-US" sz="4000" smtClean="0"/>
            </a:br>
            <a:r>
              <a:rPr lang="en-US" sz="2800" smtClean="0"/>
              <a:t>Many-to-Many [N:M] Compound Objects</a:t>
            </a:r>
          </a:p>
        </p:txBody>
      </p:sp>
      <p:pic>
        <p:nvPicPr>
          <p:cNvPr id="49156" name="Picture 10"/>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762250" y="3357563"/>
            <a:ext cx="5905500" cy="2601912"/>
          </a:xfrm>
        </p:spPr>
      </p:pic>
      <p:sp>
        <p:nvSpPr>
          <p:cNvPr id="13" name="Line Callout 1 12"/>
          <p:cNvSpPr/>
          <p:nvPr/>
        </p:nvSpPr>
        <p:spPr>
          <a:xfrm>
            <a:off x="457200" y="1676400"/>
            <a:ext cx="2514600" cy="609600"/>
          </a:xfrm>
          <a:prstGeom prst="borderCallout1">
            <a:avLst>
              <a:gd name="adj1" fmla="val 48130"/>
              <a:gd name="adj2" fmla="val 100685"/>
              <a:gd name="adj3" fmla="val 70883"/>
              <a:gd name="adj4" fmla="val 14413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BOOK </a:t>
            </a:r>
            <a:r>
              <a:rPr lang="en-US" sz="1400" dirty="0">
                <a:solidFill>
                  <a:schemeClr val="tx1"/>
                </a:solidFill>
              </a:rPr>
              <a:t>and </a:t>
            </a:r>
            <a:r>
              <a:rPr lang="en-US" sz="1400" b="1" dirty="0">
                <a:solidFill>
                  <a:schemeClr val="tx1"/>
                </a:solidFill>
              </a:rPr>
              <a:t>AUTHOR </a:t>
            </a:r>
            <a:r>
              <a:rPr lang="en-US" sz="1400" dirty="0">
                <a:solidFill>
                  <a:schemeClr val="tx1"/>
                </a:solidFill>
              </a:rPr>
              <a:t>compound objects</a:t>
            </a:r>
          </a:p>
        </p:txBody>
      </p:sp>
      <p:sp>
        <p:nvSpPr>
          <p:cNvPr id="14" name="Line Callout 1 13"/>
          <p:cNvSpPr/>
          <p:nvPr/>
        </p:nvSpPr>
        <p:spPr>
          <a:xfrm>
            <a:off x="457200" y="2514600"/>
            <a:ext cx="2514600" cy="533400"/>
          </a:xfrm>
          <a:prstGeom prst="borderCallout1">
            <a:avLst>
              <a:gd name="adj1" fmla="val 101409"/>
              <a:gd name="adj2" fmla="val 49537"/>
              <a:gd name="adj3" fmla="val 180790"/>
              <a:gd name="adj4" fmla="val 92224"/>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Relations representing </a:t>
            </a:r>
            <a:r>
              <a:rPr lang="en-US" sz="1400" b="1" dirty="0">
                <a:solidFill>
                  <a:schemeClr val="tx1"/>
                </a:solidFill>
              </a:rPr>
              <a:t>BOOK</a:t>
            </a:r>
            <a:r>
              <a:rPr lang="en-US" sz="1400" dirty="0">
                <a:solidFill>
                  <a:schemeClr val="tx1"/>
                </a:solidFill>
              </a:rPr>
              <a:t> and </a:t>
            </a:r>
            <a:r>
              <a:rPr lang="en-US" sz="1400" b="1" dirty="0">
                <a:solidFill>
                  <a:schemeClr val="tx1"/>
                </a:solidFill>
              </a:rPr>
              <a:t>AUTHOR</a:t>
            </a:r>
            <a:endParaRPr lang="en-US" sz="1400" dirty="0">
              <a:solidFill>
                <a:schemeClr val="tx1"/>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9B20865E-76F2-4E66-98AC-33000EE2ED0B}" type="slidenum">
              <a:rPr lang="en-US" smtClean="0"/>
              <a:pPr/>
              <a:t>34</a:t>
            </a:fld>
            <a:endParaRPr lang="en-US" smtClean="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274638"/>
            <a:ext cx="8305800" cy="1143000"/>
          </a:xfrm>
        </p:spPr>
        <p:txBody>
          <a:bodyPr/>
          <a:lstStyle/>
          <a:p>
            <a:pPr eaLnBrk="1" hangingPunct="1"/>
            <a:r>
              <a:rPr lang="en-US" sz="4000" smtClean="0"/>
              <a:t>Representing Compound Objects:</a:t>
            </a:r>
            <a:br>
              <a:rPr lang="en-US" sz="4000" smtClean="0"/>
            </a:br>
            <a:r>
              <a:rPr lang="en-US" sz="2800" smtClean="0"/>
              <a:t>General Transformation of N:M Compound Objects</a:t>
            </a:r>
          </a:p>
        </p:txBody>
      </p:sp>
      <p:pic>
        <p:nvPicPr>
          <p:cNvPr id="50179" name="Picture 5" descr="C:\Users\Auer.WWU\Auer-Projects\Kroenke-Auer-Projects\Kroenke-Auer-DBP-e11\DBP-e11-Supplements\Images\appE\FigE-1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35275" y="1619250"/>
            <a:ext cx="3473450" cy="44878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35</a:t>
            </a:fld>
            <a:endParaRPr lang="en-US" smtClean="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Hybrid Objects</a:t>
            </a:r>
          </a:p>
        </p:txBody>
      </p:sp>
      <p:sp>
        <p:nvSpPr>
          <p:cNvPr id="51203" name="Rectangle 3"/>
          <p:cNvSpPr>
            <a:spLocks noGrp="1" noChangeArrowheads="1"/>
          </p:cNvSpPr>
          <p:nvPr>
            <p:ph type="body" idx="1"/>
          </p:nvPr>
        </p:nvSpPr>
        <p:spPr/>
        <p:txBody>
          <a:bodyPr/>
          <a:lstStyle/>
          <a:p>
            <a:pPr eaLnBrk="1" hangingPunct="1"/>
            <a:r>
              <a:rPr lang="en-US" sz="2800" smtClean="0"/>
              <a:t>A </a:t>
            </a:r>
            <a:r>
              <a:rPr lang="en-US" sz="2800" b="1" smtClean="0">
                <a:solidFill>
                  <a:srgbClr val="0099CC"/>
                </a:solidFill>
              </a:rPr>
              <a:t>hybrid object</a:t>
            </a:r>
            <a:r>
              <a:rPr lang="en-US" sz="2800" smtClean="0"/>
              <a:t> is a semantic object with at least one multivalue group attribute that includes a semantic object attribute.</a:t>
            </a:r>
          </a:p>
          <a:p>
            <a:pPr lvl="1" eaLnBrk="1" hangingPunct="1"/>
            <a:r>
              <a:rPr lang="en-US" sz="2400" smtClean="0"/>
              <a:t>It is a combination of composite and compound objects.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36</a:t>
            </a:fld>
            <a:endParaRPr lang="en-US" smtClean="0"/>
          </a:p>
          <a:p>
            <a:endParaRPr lang="en-US" dirty="0"/>
          </a:p>
        </p:txBody>
      </p:sp>
    </p:spTree>
  </p:cSld>
  <p:clrMapOvr>
    <a:masterClrMapping/>
  </p:clrMapOvr>
  <p:transition>
    <p:pull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Hybrid Objects</a:t>
            </a:r>
          </a:p>
        </p:txBody>
      </p:sp>
      <p:pic>
        <p:nvPicPr>
          <p:cNvPr id="52227" name="Picture 1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57200" y="1676400"/>
            <a:ext cx="4038600" cy="1814513"/>
          </a:xfrm>
        </p:spPr>
      </p:pic>
      <p:pic>
        <p:nvPicPr>
          <p:cNvPr id="52228" name="Picture 13"/>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675188" y="2590800"/>
            <a:ext cx="3984625" cy="1887538"/>
          </a:xfrm>
        </p:spPr>
      </p:pic>
      <p:pic>
        <p:nvPicPr>
          <p:cNvPr id="52229" name="Picture 15"/>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4724400" y="4549775"/>
            <a:ext cx="3890963" cy="1622425"/>
          </a:xfrm>
        </p:spPr>
      </p:pic>
      <p:sp>
        <p:nvSpPr>
          <p:cNvPr id="17" name="Line Callout 1 16"/>
          <p:cNvSpPr/>
          <p:nvPr/>
        </p:nvSpPr>
        <p:spPr>
          <a:xfrm>
            <a:off x="7010400" y="1676400"/>
            <a:ext cx="1676400" cy="381000"/>
          </a:xfrm>
          <a:prstGeom prst="borderCallout1">
            <a:avLst>
              <a:gd name="adj1" fmla="val 44687"/>
              <a:gd name="adj2" fmla="val 565"/>
              <a:gd name="adj3" fmla="val 131890"/>
              <a:gd name="adj4" fmla="val -15685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Example report</a:t>
            </a:r>
          </a:p>
        </p:txBody>
      </p:sp>
      <p:sp>
        <p:nvSpPr>
          <p:cNvPr id="18" name="Line Callout 1 17"/>
          <p:cNvSpPr/>
          <p:nvPr/>
        </p:nvSpPr>
        <p:spPr>
          <a:xfrm>
            <a:off x="533400" y="4267200"/>
            <a:ext cx="2514600" cy="609600"/>
          </a:xfrm>
          <a:prstGeom prst="borderCallout1">
            <a:avLst>
              <a:gd name="adj1" fmla="val 48130"/>
              <a:gd name="adj2" fmla="val 100685"/>
              <a:gd name="adj3" fmla="val -28707"/>
              <a:gd name="adj4" fmla="val 16410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Correct </a:t>
            </a:r>
            <a:r>
              <a:rPr lang="en-US" sz="1400" b="1" dirty="0">
                <a:solidFill>
                  <a:schemeClr val="tx1"/>
                </a:solidFill>
              </a:rPr>
              <a:t>DORMITORY </a:t>
            </a:r>
            <a:r>
              <a:rPr lang="en-US" sz="1400" dirty="0">
                <a:solidFill>
                  <a:schemeClr val="tx1"/>
                </a:solidFill>
              </a:rPr>
              <a:t>and </a:t>
            </a:r>
            <a:r>
              <a:rPr lang="en-US" sz="1400" b="1" dirty="0">
                <a:solidFill>
                  <a:schemeClr val="tx1"/>
                </a:solidFill>
              </a:rPr>
              <a:t>STUDENT </a:t>
            </a:r>
            <a:r>
              <a:rPr lang="en-US" sz="1400" dirty="0">
                <a:solidFill>
                  <a:schemeClr val="tx1"/>
                </a:solidFill>
              </a:rPr>
              <a:t>objects</a:t>
            </a:r>
          </a:p>
        </p:txBody>
      </p:sp>
      <p:sp>
        <p:nvSpPr>
          <p:cNvPr id="19" name="Line Callout 1 18"/>
          <p:cNvSpPr/>
          <p:nvPr/>
        </p:nvSpPr>
        <p:spPr>
          <a:xfrm>
            <a:off x="533400" y="4953000"/>
            <a:ext cx="2514600" cy="609600"/>
          </a:xfrm>
          <a:prstGeom prst="borderCallout1">
            <a:avLst>
              <a:gd name="adj1" fmla="val 48130"/>
              <a:gd name="adj2" fmla="val 100685"/>
              <a:gd name="adj3" fmla="val 32768"/>
              <a:gd name="adj4" fmla="val 165293"/>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Incorrect </a:t>
            </a:r>
            <a:r>
              <a:rPr lang="en-US" sz="1400" b="1" dirty="0">
                <a:solidFill>
                  <a:schemeClr val="tx1"/>
                </a:solidFill>
              </a:rPr>
              <a:t>DORMITORY </a:t>
            </a:r>
            <a:r>
              <a:rPr lang="en-US" sz="1400" dirty="0">
                <a:solidFill>
                  <a:schemeClr val="tx1"/>
                </a:solidFill>
              </a:rPr>
              <a:t>and </a:t>
            </a:r>
            <a:r>
              <a:rPr lang="en-US" sz="1400" b="1" dirty="0">
                <a:solidFill>
                  <a:schemeClr val="tx1"/>
                </a:solidFill>
              </a:rPr>
              <a:t>STUDENT </a:t>
            </a:r>
            <a:r>
              <a:rPr lang="en-US" sz="1400" dirty="0">
                <a:solidFill>
                  <a:schemeClr val="tx1"/>
                </a:solidFill>
              </a:rPr>
              <a:t>objects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B3A959DA-1379-4268-8DC0-B8441988A41C}" type="slidenum">
              <a:rPr lang="en-US" smtClean="0"/>
              <a:pPr/>
              <a:t>37</a:t>
            </a:fld>
            <a:endParaRPr lang="en-US" smtClean="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71600" y="2011362"/>
            <a:ext cx="7239000" cy="4254931"/>
          </a:xfrm>
          <a:prstGeom prst="rect">
            <a:avLst/>
          </a:prstGeom>
        </p:spPr>
      </p:pic>
      <p:sp>
        <p:nvSpPr>
          <p:cNvPr id="53250" name="Rectangle 2"/>
          <p:cNvSpPr>
            <a:spLocks noGrp="1" noChangeArrowheads="1"/>
          </p:cNvSpPr>
          <p:nvPr>
            <p:ph type="title"/>
          </p:nvPr>
        </p:nvSpPr>
        <p:spPr/>
        <p:txBody>
          <a:bodyPr/>
          <a:lstStyle/>
          <a:p>
            <a:pPr eaLnBrk="1" hangingPunct="1"/>
            <a:r>
              <a:rPr lang="en-US" smtClean="0"/>
              <a:t>Hybrid Objects</a:t>
            </a:r>
          </a:p>
        </p:txBody>
      </p:sp>
      <p:sp>
        <p:nvSpPr>
          <p:cNvPr id="10" name="Line Callout 1 9"/>
          <p:cNvSpPr/>
          <p:nvPr/>
        </p:nvSpPr>
        <p:spPr>
          <a:xfrm>
            <a:off x="457200" y="1524000"/>
            <a:ext cx="2514600" cy="381000"/>
          </a:xfrm>
          <a:prstGeom prst="borderCallout1">
            <a:avLst>
              <a:gd name="adj1" fmla="val 48130"/>
              <a:gd name="adj2" fmla="val 100685"/>
              <a:gd name="adj3" fmla="val 105949"/>
              <a:gd name="adj4" fmla="val 126044"/>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Example Sales Order form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38</a:t>
            </a:fld>
            <a:endParaRPr lang="en-US" smtClean="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Hybrid Objects</a:t>
            </a:r>
          </a:p>
        </p:txBody>
      </p:sp>
      <p:pic>
        <p:nvPicPr>
          <p:cNvPr id="54275"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10088" y="1493838"/>
            <a:ext cx="4229100" cy="4586287"/>
          </a:xfrm>
        </p:spPr>
      </p:pic>
      <p:sp>
        <p:nvSpPr>
          <p:cNvPr id="10" name="Line Callout 1 9"/>
          <p:cNvSpPr/>
          <p:nvPr/>
        </p:nvSpPr>
        <p:spPr>
          <a:xfrm>
            <a:off x="457200" y="1905000"/>
            <a:ext cx="2514600" cy="838200"/>
          </a:xfrm>
          <a:prstGeom prst="borderCallout1">
            <a:avLst>
              <a:gd name="adj1" fmla="val 48130"/>
              <a:gd name="adj2" fmla="val 100685"/>
              <a:gd name="adj3" fmla="val 110786"/>
              <a:gd name="adj4" fmla="val 162313"/>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a:solidFill>
                  <a:schemeClr val="tx1"/>
                </a:solidFill>
              </a:rPr>
              <a:t>SALES-ORDER, ITEM, CUSTOMER, </a:t>
            </a:r>
            <a:r>
              <a:rPr lang="en-US" sz="1400">
                <a:solidFill>
                  <a:schemeClr val="tx1"/>
                </a:solidFill>
              </a:rPr>
              <a:t>and </a:t>
            </a:r>
            <a:r>
              <a:rPr lang="en-US" sz="1400" b="1">
                <a:solidFill>
                  <a:schemeClr val="tx1"/>
                </a:solidFill>
              </a:rPr>
              <a:t>SALESPERSON </a:t>
            </a:r>
            <a:r>
              <a:rPr lang="en-US" sz="1400">
                <a:solidFill>
                  <a:schemeClr val="tx1"/>
                </a:solidFill>
              </a:rPr>
              <a:t>objects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39</a:t>
            </a:fld>
            <a:endParaRPr lang="en-US" smtClean="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74638"/>
            <a:ext cx="8229600" cy="1249362"/>
          </a:xfrm>
        </p:spPr>
        <p:txBody>
          <a:bodyPr/>
          <a:lstStyle/>
          <a:p>
            <a:pPr eaLnBrk="1" hangingPunct="1"/>
            <a:r>
              <a:rPr lang="en-US" smtClean="0"/>
              <a:t>Different Data Models for Database Designs</a:t>
            </a:r>
          </a:p>
        </p:txBody>
      </p:sp>
      <p:sp>
        <p:nvSpPr>
          <p:cNvPr id="18435" name="Rectangle 3"/>
          <p:cNvSpPr>
            <a:spLocks noGrp="1" noChangeArrowheads="1"/>
          </p:cNvSpPr>
          <p:nvPr>
            <p:ph type="body" idx="1"/>
          </p:nvPr>
        </p:nvSpPr>
        <p:spPr/>
        <p:txBody>
          <a:bodyPr/>
          <a:lstStyle/>
          <a:p>
            <a:pPr eaLnBrk="1" hangingPunct="1"/>
            <a:r>
              <a:rPr lang="en-US" sz="2800" smtClean="0"/>
              <a:t>The goal of database design is to determine entities or objects, attributes, and relationships.</a:t>
            </a:r>
          </a:p>
          <a:p>
            <a:pPr eaLnBrk="1" hangingPunct="1"/>
            <a:r>
              <a:rPr lang="en-US" sz="2800" smtClean="0"/>
              <a:t>The equivalent of entities of the E-R model are the semantic objects of the Semantic Object Model.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4</a:t>
            </a:fld>
            <a:endParaRPr lang="en-US" smtClean="0"/>
          </a:p>
          <a:p>
            <a:endParaRPr lang="en-US" dirty="0"/>
          </a:p>
        </p:txBody>
      </p:sp>
    </p:spTree>
  </p:cSld>
  <p:clrMapOvr>
    <a:masterClrMapping/>
  </p:clrMapOvr>
  <p:transition>
    <p:pull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Hybrid Objects Cardinality</a:t>
            </a:r>
          </a:p>
        </p:txBody>
      </p:sp>
      <p:sp>
        <p:nvSpPr>
          <p:cNvPr id="55299" name="Rectangle 3"/>
          <p:cNvSpPr>
            <a:spLocks noGrp="1" noChangeArrowheads="1"/>
          </p:cNvSpPr>
          <p:nvPr>
            <p:ph type="body" sz="half" idx="1"/>
          </p:nvPr>
        </p:nvSpPr>
        <p:spPr>
          <a:xfrm>
            <a:off x="457200" y="1600200"/>
            <a:ext cx="8153400" cy="609600"/>
          </a:xfrm>
        </p:spPr>
        <p:txBody>
          <a:bodyPr/>
          <a:lstStyle/>
          <a:p>
            <a:pPr eaLnBrk="1" hangingPunct="1"/>
            <a:r>
              <a:rPr lang="en-US" sz="2400" dirty="0" smtClean="0"/>
              <a:t>There are four cases of hybrid object cardinality:</a:t>
            </a:r>
          </a:p>
        </p:txBody>
      </p:sp>
      <p:pic>
        <p:nvPicPr>
          <p:cNvPr id="55300" name="Picture 7" descr="C:\Users\Auer.WWU\Auer-Projects\Kroenke-Auer-Projects\Kroenke-Auer-DBP-e11\DBP-e11-Supplements\Images\appE\FigE-22.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524000" y="2162175"/>
            <a:ext cx="6248400" cy="39973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744A4BDE-DD8A-4935-891D-1CC9855D7584}" type="slidenum">
              <a:rPr lang="en-US" smtClean="0"/>
              <a:pPr/>
              <a:t>40</a:t>
            </a:fld>
            <a:endParaRPr lang="en-US" smtClean="0"/>
          </a:p>
          <a:p>
            <a:endParaRPr lang="en-US" dirty="0"/>
          </a:p>
        </p:txBody>
      </p:sp>
    </p:spTree>
  </p:cSld>
  <p:clrMapOvr>
    <a:masterClrMapping/>
  </p:clrMapOvr>
  <p:transition>
    <p:pull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4000" smtClean="0"/>
              <a:t>Hybrid Objects Cardinality:</a:t>
            </a:r>
            <a:br>
              <a:rPr lang="en-US" sz="4000" smtClean="0"/>
            </a:br>
            <a:r>
              <a:rPr lang="en-US" sz="3200" smtClean="0"/>
              <a:t>Example: ITEM in One Order</a:t>
            </a:r>
          </a:p>
        </p:txBody>
      </p:sp>
      <p:pic>
        <p:nvPicPr>
          <p:cNvPr id="563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66875"/>
            <a:ext cx="4637088"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41</a:t>
            </a:fld>
            <a:endParaRPr lang="en-US" smtClean="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274638"/>
            <a:ext cx="8229600" cy="1858962"/>
          </a:xfrm>
        </p:spPr>
        <p:txBody>
          <a:bodyPr/>
          <a:lstStyle/>
          <a:p>
            <a:pPr eaLnBrk="1" hangingPunct="1"/>
            <a:r>
              <a:rPr lang="en-US" sz="4000" smtClean="0"/>
              <a:t>Hybrid Objects Cardinality:</a:t>
            </a:r>
            <a:br>
              <a:rPr lang="en-US" sz="4000" smtClean="0"/>
            </a:br>
            <a:r>
              <a:rPr lang="en-US" sz="3200" smtClean="0"/>
              <a:t>Example: ITEM in (Possibly) Many LineItems of One Order</a:t>
            </a:r>
          </a:p>
        </p:txBody>
      </p:sp>
      <p:pic>
        <p:nvPicPr>
          <p:cNvPr id="5734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2333625"/>
            <a:ext cx="4852987"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42</a:t>
            </a:fld>
            <a:endParaRPr lang="en-US" smtClean="0"/>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274638"/>
            <a:ext cx="8229600" cy="1858962"/>
          </a:xfrm>
        </p:spPr>
        <p:txBody>
          <a:bodyPr/>
          <a:lstStyle/>
          <a:p>
            <a:pPr eaLnBrk="1" hangingPunct="1"/>
            <a:r>
              <a:rPr lang="en-US" sz="4000" smtClean="0"/>
              <a:t>Hybrid Objects Cardinality:</a:t>
            </a:r>
            <a:br>
              <a:rPr lang="en-US" sz="4000" smtClean="0"/>
            </a:br>
            <a:r>
              <a:rPr lang="en-US" sz="3200" smtClean="0"/>
              <a:t>Example: ITEM in One LineItem of (Possibly) Many Orders</a:t>
            </a:r>
          </a:p>
        </p:txBody>
      </p:sp>
      <p:pic>
        <p:nvPicPr>
          <p:cNvPr id="58371"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0" y="2362200"/>
            <a:ext cx="4699000" cy="31321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43</a:t>
            </a:fld>
            <a:endParaRPr lang="en-US" smtClean="0"/>
          </a:p>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274638"/>
            <a:ext cx="8229600" cy="1858962"/>
          </a:xfrm>
        </p:spPr>
        <p:txBody>
          <a:bodyPr/>
          <a:lstStyle/>
          <a:p>
            <a:pPr eaLnBrk="1" hangingPunct="1"/>
            <a:r>
              <a:rPr lang="en-US" sz="4000" smtClean="0"/>
              <a:t>Hybrid Objects Cardinality:</a:t>
            </a:r>
            <a:br>
              <a:rPr lang="en-US" sz="4000" smtClean="0"/>
            </a:br>
            <a:r>
              <a:rPr lang="en-US" sz="3200" smtClean="0"/>
              <a:t>Example: ITEM in (Possibly) Many LineItems of (Possibly) Many Orders</a:t>
            </a:r>
          </a:p>
        </p:txBody>
      </p:sp>
      <p:pic>
        <p:nvPicPr>
          <p:cNvPr id="59395"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90763" y="2287588"/>
            <a:ext cx="4638675" cy="30988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44</a:t>
            </a:fld>
            <a:endParaRPr lang="en-US" smtClean="0"/>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4000" smtClean="0"/>
              <a:t>Representing Hybrid Objects:</a:t>
            </a:r>
            <a:br>
              <a:rPr lang="en-US" sz="4000" smtClean="0"/>
            </a:br>
            <a:r>
              <a:rPr lang="en-US" sz="2800" smtClean="0"/>
              <a:t>General Transformation of Hybrid Objects</a:t>
            </a:r>
          </a:p>
        </p:txBody>
      </p:sp>
      <p:pic>
        <p:nvPicPr>
          <p:cNvPr id="60419" name="Picture 5" descr="C:\Users\Auer.WWU\Auer-Projects\Kroenke-Auer-Projects\Kroenke-Auer-DBP-e11\DBP-e11-Supplements\Images\appE\FigE-2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86050" y="1460500"/>
            <a:ext cx="3748088" cy="47752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45</a:t>
            </a:fld>
            <a:endParaRPr lang="en-US" smtClean="0"/>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Association Objects</a:t>
            </a:r>
          </a:p>
        </p:txBody>
      </p:sp>
      <p:sp>
        <p:nvSpPr>
          <p:cNvPr id="61443" name="Rectangle 3"/>
          <p:cNvSpPr>
            <a:spLocks noGrp="1" noChangeArrowheads="1"/>
          </p:cNvSpPr>
          <p:nvPr>
            <p:ph type="body" sz="half" idx="1"/>
          </p:nvPr>
        </p:nvSpPr>
        <p:spPr>
          <a:xfrm>
            <a:off x="457200" y="1600200"/>
            <a:ext cx="8229600" cy="4525963"/>
          </a:xfrm>
        </p:spPr>
        <p:txBody>
          <a:bodyPr/>
          <a:lstStyle/>
          <a:p>
            <a:pPr eaLnBrk="1" hangingPunct="1"/>
            <a:r>
              <a:rPr lang="en-US" sz="2400" smtClean="0"/>
              <a:t>An </a:t>
            </a:r>
            <a:r>
              <a:rPr lang="en-US" sz="2400" b="1" smtClean="0">
                <a:solidFill>
                  <a:srgbClr val="0099CC"/>
                </a:solidFill>
              </a:rPr>
              <a:t>association object</a:t>
            </a:r>
            <a:r>
              <a:rPr lang="en-US" sz="2400" smtClean="0">
                <a:solidFill>
                  <a:srgbClr val="0099CC"/>
                </a:solidFill>
              </a:rPr>
              <a:t> </a:t>
            </a:r>
            <a:r>
              <a:rPr lang="en-US" sz="2400" smtClean="0"/>
              <a:t>is an object that relates two (or more) objects and stores data that are peculiar to that relationship.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744A4BDE-DD8A-4935-891D-1CC9855D7584}" type="slidenum">
              <a:rPr lang="en-US" smtClean="0"/>
              <a:pPr/>
              <a:t>46</a:t>
            </a:fld>
            <a:endParaRPr lang="en-US" smtClean="0"/>
          </a:p>
          <a:p>
            <a:endParaRPr lang="en-US" dirty="0"/>
          </a:p>
        </p:txBody>
      </p:sp>
    </p:spTree>
  </p:cSld>
  <p:clrMapOvr>
    <a:masterClrMapping/>
  </p:clrMapOvr>
  <p:transition>
    <p:pull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Grp="1" noChangeArrowheads="1"/>
          </p:cNvSpPr>
          <p:nvPr>
            <p:ph type="title"/>
          </p:nvPr>
        </p:nvSpPr>
        <p:spPr/>
        <p:txBody>
          <a:bodyPr/>
          <a:lstStyle/>
          <a:p>
            <a:pPr eaLnBrk="1" hangingPunct="1"/>
            <a:r>
              <a:rPr lang="en-US" smtClean="0"/>
              <a:t>Association Objects</a:t>
            </a:r>
          </a:p>
        </p:txBody>
      </p:sp>
      <p:pic>
        <p:nvPicPr>
          <p:cNvPr id="62467"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54313" y="2273300"/>
            <a:ext cx="5921375" cy="2832100"/>
          </a:xfrm>
        </p:spPr>
      </p:pic>
      <p:sp>
        <p:nvSpPr>
          <p:cNvPr id="10" name="Line Callout 1 9"/>
          <p:cNvSpPr/>
          <p:nvPr/>
        </p:nvSpPr>
        <p:spPr>
          <a:xfrm>
            <a:off x="457200" y="1524000"/>
            <a:ext cx="1447800" cy="381000"/>
          </a:xfrm>
          <a:prstGeom prst="borderCallout1">
            <a:avLst>
              <a:gd name="adj1" fmla="val 48130"/>
              <a:gd name="adj2" fmla="val 100685"/>
              <a:gd name="adj3" fmla="val 205392"/>
              <a:gd name="adj4" fmla="val 16072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dirty="0">
                <a:solidFill>
                  <a:schemeClr val="tx1"/>
                </a:solidFill>
              </a:rPr>
              <a:t>Example report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47</a:t>
            </a:fld>
            <a:endParaRPr lang="en-US" smtClean="0"/>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t>Association Objects</a:t>
            </a:r>
          </a:p>
        </p:txBody>
      </p:sp>
      <p:pic>
        <p:nvPicPr>
          <p:cNvPr id="63491"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343400" y="1765300"/>
            <a:ext cx="4333875" cy="2936875"/>
          </a:xfrm>
        </p:spPr>
      </p:pic>
      <p:sp>
        <p:nvSpPr>
          <p:cNvPr id="10" name="Line Callout 1 9"/>
          <p:cNvSpPr/>
          <p:nvPr/>
        </p:nvSpPr>
        <p:spPr>
          <a:xfrm>
            <a:off x="457200" y="1905000"/>
            <a:ext cx="2514600" cy="762000"/>
          </a:xfrm>
          <a:prstGeom prst="borderCallout1">
            <a:avLst>
              <a:gd name="adj1" fmla="val 48130"/>
              <a:gd name="adj2" fmla="val 100685"/>
              <a:gd name="adj3" fmla="val 98983"/>
              <a:gd name="adj4" fmla="val 156054"/>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a:solidFill>
                  <a:schemeClr val="tx1"/>
                </a:solidFill>
              </a:rPr>
              <a:t>ASSIGNMENT, PROJECT, </a:t>
            </a:r>
            <a:r>
              <a:rPr lang="en-US" sz="1400">
                <a:solidFill>
                  <a:schemeClr val="tx1"/>
                </a:solidFill>
              </a:rPr>
              <a:t>and </a:t>
            </a:r>
            <a:r>
              <a:rPr lang="en-US" sz="1400" b="1">
                <a:solidFill>
                  <a:schemeClr val="tx1"/>
                </a:solidFill>
              </a:rPr>
              <a:t>ARCHITECT </a:t>
            </a:r>
            <a:r>
              <a:rPr lang="en-US" sz="1400">
                <a:solidFill>
                  <a:schemeClr val="tx1"/>
                </a:solidFill>
              </a:rPr>
              <a:t>objects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48</a:t>
            </a:fld>
            <a:endParaRPr lang="en-US" smtClean="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z="4000" smtClean="0"/>
              <a:t>Representing Association Objects:</a:t>
            </a:r>
            <a:br>
              <a:rPr lang="en-US" sz="4000" smtClean="0"/>
            </a:br>
            <a:r>
              <a:rPr lang="en-US" sz="2800" smtClean="0"/>
              <a:t>General Transformation of Association Objects</a:t>
            </a:r>
          </a:p>
        </p:txBody>
      </p:sp>
      <p:pic>
        <p:nvPicPr>
          <p:cNvPr id="64515" name="Picture 5" descr="C:\Users\Auer.WWU\Auer-Projects\Kroenke-Auer-Projects\Kroenke-Auer-DBP-e11\DBP-e11-Supplements\Images\appE\FigE-2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82863" y="1447800"/>
            <a:ext cx="3978275" cy="46783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49</a:t>
            </a:fld>
            <a:endParaRPr lang="en-US"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4000" smtClean="0"/>
              <a:t>Different Data Models for Database Designs</a:t>
            </a:r>
          </a:p>
        </p:txBody>
      </p:sp>
      <p:pic>
        <p:nvPicPr>
          <p:cNvPr id="19459" name="Picture 5" descr="C:\Users\Auer.WWU\Auer-Projects\Kroenke-Auer-Projects\Kroenke-Auer-DBP-e11\DBP-e11-Supplements\Images\appE\FigE-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8475" y="1792288"/>
            <a:ext cx="8147050" cy="4141787"/>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5</a:t>
            </a:fld>
            <a:endParaRPr lang="en-US" smtClean="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z="3600" smtClean="0"/>
              <a:t>Parent (Supertype)/Subtype Objects</a:t>
            </a:r>
          </a:p>
        </p:txBody>
      </p:sp>
      <p:sp>
        <p:nvSpPr>
          <p:cNvPr id="65539" name="Rectangle 3"/>
          <p:cNvSpPr>
            <a:spLocks noGrp="1" noChangeArrowheads="1"/>
          </p:cNvSpPr>
          <p:nvPr>
            <p:ph type="body" idx="1"/>
          </p:nvPr>
        </p:nvSpPr>
        <p:spPr/>
        <p:txBody>
          <a:bodyPr/>
          <a:lstStyle/>
          <a:p>
            <a:pPr eaLnBrk="1" hangingPunct="1">
              <a:lnSpc>
                <a:spcPct val="90000"/>
              </a:lnSpc>
            </a:pPr>
            <a:r>
              <a:rPr lang="en-US" sz="2800" smtClean="0"/>
              <a:t>A </a:t>
            </a:r>
            <a:r>
              <a:rPr lang="en-US" sz="2800" b="1" smtClean="0">
                <a:solidFill>
                  <a:srgbClr val="0099CC"/>
                </a:solidFill>
              </a:rPr>
              <a:t>subtype</a:t>
            </a:r>
            <a:r>
              <a:rPr lang="en-US" sz="2800" smtClean="0"/>
              <a:t> object acquires, or inherits, all of the attributes of its </a:t>
            </a:r>
            <a:r>
              <a:rPr lang="en-US" sz="2800" b="1" smtClean="0">
                <a:solidFill>
                  <a:srgbClr val="0099CC"/>
                </a:solidFill>
              </a:rPr>
              <a:t>parent</a:t>
            </a:r>
            <a:r>
              <a:rPr lang="en-US" sz="2800" smtClean="0"/>
              <a:t> or </a:t>
            </a:r>
            <a:r>
              <a:rPr lang="en-US" sz="2800" b="1" smtClean="0">
                <a:solidFill>
                  <a:srgbClr val="0099CC"/>
                </a:solidFill>
              </a:rPr>
              <a:t>supertype</a:t>
            </a:r>
            <a:r>
              <a:rPr lang="en-US" sz="2800" smtClean="0"/>
              <a:t> object.</a:t>
            </a:r>
          </a:p>
          <a:p>
            <a:pPr lvl="1" eaLnBrk="1" hangingPunct="1">
              <a:lnSpc>
                <a:spcPct val="90000"/>
              </a:lnSpc>
            </a:pPr>
            <a:r>
              <a:rPr lang="en-US" sz="2400" smtClean="0"/>
              <a:t>The subscript </a:t>
            </a:r>
            <a:r>
              <a:rPr lang="en-US" sz="2400" b="1" smtClean="0">
                <a:solidFill>
                  <a:srgbClr val="0099CC"/>
                </a:solidFill>
              </a:rPr>
              <a:t>P</a:t>
            </a:r>
            <a:r>
              <a:rPr lang="en-US" sz="2400" smtClean="0"/>
              <a:t> indicates the first attribute of a subtype</a:t>
            </a:r>
            <a:r>
              <a:rPr lang="en-US" sz="2400" smtClean="0">
                <a:cs typeface="Arial" panose="020B0604020202020204" pitchFamily="34" charset="0"/>
              </a:rPr>
              <a:t>—</a:t>
            </a:r>
            <a:r>
              <a:rPr lang="en-US" sz="2400" smtClean="0"/>
              <a:t>the </a:t>
            </a:r>
            <a:r>
              <a:rPr lang="en-US" sz="2400" b="1" smtClean="0">
                <a:solidFill>
                  <a:srgbClr val="0099CC"/>
                </a:solidFill>
              </a:rPr>
              <a:t>parent attribute</a:t>
            </a:r>
            <a:r>
              <a:rPr lang="en-US" sz="2400" smtClean="0"/>
              <a:t>.</a:t>
            </a:r>
          </a:p>
          <a:p>
            <a:pPr lvl="1" eaLnBrk="1" hangingPunct="1">
              <a:lnSpc>
                <a:spcPct val="90000"/>
              </a:lnSpc>
            </a:pPr>
            <a:r>
              <a:rPr lang="en-US" sz="2400" smtClean="0"/>
              <a:t>Identifiers of the subtype are the same as the identifiers of the parent.</a:t>
            </a:r>
          </a:p>
          <a:p>
            <a:pPr eaLnBrk="1" hangingPunct="1">
              <a:lnSpc>
                <a:spcPct val="90000"/>
              </a:lnSpc>
            </a:pPr>
            <a:r>
              <a:rPr lang="en-US" sz="2800" smtClean="0"/>
              <a:t>Subtype attributes have subscript </a:t>
            </a:r>
            <a:r>
              <a:rPr lang="en-US" sz="2800" b="1" smtClean="0">
                <a:solidFill>
                  <a:srgbClr val="0099CC"/>
                </a:solidFill>
              </a:rPr>
              <a:t>0.ST</a:t>
            </a:r>
            <a:r>
              <a:rPr lang="en-US" sz="2800" smtClean="0"/>
              <a:t> or </a:t>
            </a:r>
            <a:r>
              <a:rPr lang="en-US" sz="2800" b="1" smtClean="0">
                <a:solidFill>
                  <a:srgbClr val="0099CC"/>
                </a:solidFill>
              </a:rPr>
              <a:t>1.ST</a:t>
            </a:r>
            <a:r>
              <a:rPr lang="en-US" sz="2800" smtClean="0"/>
              <a:t>.</a:t>
            </a:r>
          </a:p>
          <a:p>
            <a:pPr lvl="1" eaLnBrk="1" hangingPunct="1">
              <a:lnSpc>
                <a:spcPct val="90000"/>
              </a:lnSpc>
            </a:pPr>
            <a:r>
              <a:rPr lang="en-US" sz="2400" b="1" smtClean="0">
                <a:solidFill>
                  <a:srgbClr val="0099CC"/>
                </a:solidFill>
              </a:rPr>
              <a:t>0</a:t>
            </a:r>
            <a:r>
              <a:rPr lang="en-US" sz="2400" smtClean="0"/>
              <a:t> or </a:t>
            </a:r>
            <a:r>
              <a:rPr lang="en-US" sz="2400" b="1" smtClean="0">
                <a:solidFill>
                  <a:srgbClr val="0099CC"/>
                </a:solidFill>
              </a:rPr>
              <a:t>1</a:t>
            </a:r>
            <a:r>
              <a:rPr lang="en-US" sz="2400" smtClean="0"/>
              <a:t> is the minimum cardinality and </a:t>
            </a:r>
            <a:r>
              <a:rPr lang="en-US" sz="2400" b="1" smtClean="0">
                <a:solidFill>
                  <a:srgbClr val="0099CC"/>
                </a:solidFill>
              </a:rPr>
              <a:t>ST</a:t>
            </a:r>
            <a:r>
              <a:rPr lang="en-US" sz="2400" smtClean="0"/>
              <a:t> indicates that the attribute is in a subtype object.</a:t>
            </a:r>
          </a:p>
          <a:p>
            <a:pPr eaLnBrk="1" hangingPunct="1">
              <a:lnSpc>
                <a:spcPct val="90000"/>
              </a:lnSpc>
            </a:pPr>
            <a:r>
              <a:rPr lang="en-US" sz="2800" smtClean="0"/>
              <a:t>An object may contain more than one subtype attribute.</a:t>
            </a:r>
          </a:p>
          <a:p>
            <a:pPr eaLnBrk="1" hangingPunct="1">
              <a:lnSpc>
                <a:spcPct val="90000"/>
              </a:lnSpc>
            </a:pPr>
            <a:endParaRPr lang="en-US" sz="2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50</a:t>
            </a:fld>
            <a:endParaRPr lang="en-US" smtClean="0"/>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Parent/Subtype Objects</a:t>
            </a:r>
          </a:p>
        </p:txBody>
      </p:sp>
      <p:pic>
        <p:nvPicPr>
          <p:cNvPr id="66563" name="Picture 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495800" y="1609725"/>
            <a:ext cx="4191000" cy="2011363"/>
          </a:xfrm>
        </p:spPr>
      </p:pic>
      <p:pic>
        <p:nvPicPr>
          <p:cNvPr id="66564" name="Picture 12"/>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4041775" y="3997325"/>
            <a:ext cx="4718050" cy="1825625"/>
          </a:xfrm>
        </p:spPr>
      </p:pic>
      <p:sp>
        <p:nvSpPr>
          <p:cNvPr id="13" name="Line Callout 1 12"/>
          <p:cNvSpPr/>
          <p:nvPr/>
        </p:nvSpPr>
        <p:spPr>
          <a:xfrm>
            <a:off x="457200" y="1676400"/>
            <a:ext cx="2514600" cy="685800"/>
          </a:xfrm>
          <a:prstGeom prst="borderCallout1">
            <a:avLst>
              <a:gd name="adj1" fmla="val 48130"/>
              <a:gd name="adj2" fmla="val 100685"/>
              <a:gd name="adj3" fmla="val 98983"/>
              <a:gd name="adj4" fmla="val 156054"/>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EMPLOYEE </a:t>
            </a:r>
            <a:r>
              <a:rPr lang="en-US" sz="1400" dirty="0">
                <a:solidFill>
                  <a:schemeClr val="tx1"/>
                </a:solidFill>
              </a:rPr>
              <a:t>is storing both Employee and Manager data</a:t>
            </a:r>
          </a:p>
        </p:txBody>
      </p:sp>
      <p:sp>
        <p:nvSpPr>
          <p:cNvPr id="14" name="Line Callout 1 13"/>
          <p:cNvSpPr/>
          <p:nvPr/>
        </p:nvSpPr>
        <p:spPr>
          <a:xfrm>
            <a:off x="457200" y="3352800"/>
            <a:ext cx="2514600" cy="685800"/>
          </a:xfrm>
          <a:prstGeom prst="borderCallout1">
            <a:avLst>
              <a:gd name="adj1" fmla="val 48130"/>
              <a:gd name="adj2" fmla="val 100685"/>
              <a:gd name="adj3" fmla="val 102262"/>
              <a:gd name="adj4" fmla="val 139661"/>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EMPLOYEE </a:t>
            </a:r>
            <a:r>
              <a:rPr lang="en-US" sz="1400" dirty="0">
                <a:solidFill>
                  <a:schemeClr val="tx1"/>
                </a:solidFill>
              </a:rPr>
              <a:t>parent (</a:t>
            </a:r>
            <a:r>
              <a:rPr lang="en-US" sz="1400" dirty="0" err="1">
                <a:solidFill>
                  <a:schemeClr val="tx1"/>
                </a:solidFill>
              </a:rPr>
              <a:t>supertype</a:t>
            </a:r>
            <a:r>
              <a:rPr lang="en-US" sz="1400" dirty="0">
                <a:solidFill>
                  <a:schemeClr val="tx1"/>
                </a:solidFill>
              </a:rPr>
              <a:t>) with </a:t>
            </a:r>
            <a:r>
              <a:rPr lang="en-US" sz="1400" b="1" dirty="0">
                <a:solidFill>
                  <a:schemeClr val="tx1"/>
                </a:solidFill>
              </a:rPr>
              <a:t>MANAGER</a:t>
            </a:r>
            <a:r>
              <a:rPr lang="en-US" sz="1400" dirty="0">
                <a:solidFill>
                  <a:schemeClr val="tx1"/>
                </a:solidFill>
              </a:rPr>
              <a:t> subtype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9B20865E-76F2-4E66-98AC-33000EE2ED0B}" type="slidenum">
              <a:rPr lang="en-US" smtClean="0"/>
              <a:pPr/>
              <a:t>51</a:t>
            </a:fld>
            <a:endParaRPr lang="en-US" smtClean="0"/>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7" descr="C:\Users\Auer.WWU\Auer-Projects\Kroenke-Auer-Projects\Kroenke-Auer-DBP-e11\DBP-e11-Supplements\Images\appE\FigE-2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622425"/>
            <a:ext cx="4810125" cy="3403600"/>
          </a:xfrm>
        </p:spPr>
      </p:pic>
      <p:sp>
        <p:nvSpPr>
          <p:cNvPr id="67587" name="Rectangle 4"/>
          <p:cNvSpPr>
            <a:spLocks noGrp="1" noChangeArrowheads="1"/>
          </p:cNvSpPr>
          <p:nvPr>
            <p:ph type="title"/>
          </p:nvPr>
        </p:nvSpPr>
        <p:spPr/>
        <p:txBody>
          <a:bodyPr/>
          <a:lstStyle/>
          <a:p>
            <a:pPr eaLnBrk="1" hangingPunct="1"/>
            <a:r>
              <a:rPr lang="en-US" sz="4000" smtClean="0"/>
              <a:t>Parent/Subtype Objects:</a:t>
            </a:r>
            <a:br>
              <a:rPr lang="en-US" sz="4000" smtClean="0"/>
            </a:br>
            <a:r>
              <a:rPr lang="en-US" sz="4000" smtClean="0"/>
              <a:t>Multiple Subtypes</a:t>
            </a:r>
          </a:p>
        </p:txBody>
      </p:sp>
      <p:sp>
        <p:nvSpPr>
          <p:cNvPr id="10" name="Line Callout 1 9"/>
          <p:cNvSpPr/>
          <p:nvPr/>
        </p:nvSpPr>
        <p:spPr>
          <a:xfrm>
            <a:off x="457200" y="4267200"/>
            <a:ext cx="2514600" cy="990600"/>
          </a:xfrm>
          <a:prstGeom prst="borderCallout1">
            <a:avLst>
              <a:gd name="adj1" fmla="val 48130"/>
              <a:gd name="adj2" fmla="val 100685"/>
              <a:gd name="adj3" fmla="val -41496"/>
              <a:gd name="adj4" fmla="val 180198"/>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EMPLOYEE </a:t>
            </a:r>
            <a:r>
              <a:rPr lang="en-US" sz="1400" dirty="0">
                <a:solidFill>
                  <a:schemeClr val="tx1"/>
                </a:solidFill>
              </a:rPr>
              <a:t>parent (</a:t>
            </a:r>
            <a:r>
              <a:rPr lang="en-US" sz="1400" dirty="0" err="1">
                <a:solidFill>
                  <a:schemeClr val="tx1"/>
                </a:solidFill>
              </a:rPr>
              <a:t>supertype</a:t>
            </a:r>
            <a:r>
              <a:rPr lang="en-US" sz="1400" dirty="0">
                <a:solidFill>
                  <a:schemeClr val="tx1"/>
                </a:solidFill>
              </a:rPr>
              <a:t>) with </a:t>
            </a:r>
            <a:r>
              <a:rPr lang="en-US" sz="1400" b="1" dirty="0">
                <a:solidFill>
                  <a:schemeClr val="tx1"/>
                </a:solidFill>
              </a:rPr>
              <a:t>MANAGER</a:t>
            </a:r>
            <a:r>
              <a:rPr lang="en-US" sz="1400" dirty="0">
                <a:solidFill>
                  <a:schemeClr val="tx1"/>
                </a:solidFill>
              </a:rPr>
              <a:t> and </a:t>
            </a:r>
            <a:r>
              <a:rPr lang="en-US" sz="1400" b="1" dirty="0">
                <a:solidFill>
                  <a:schemeClr val="tx1"/>
                </a:solidFill>
              </a:rPr>
              <a:t>PROGRAMMER </a:t>
            </a:r>
            <a:r>
              <a:rPr lang="en-US" sz="1400" dirty="0">
                <a:solidFill>
                  <a:schemeClr val="tx1"/>
                </a:solidFill>
              </a:rPr>
              <a:t>subtypes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52</a:t>
            </a:fld>
            <a:endParaRPr lang="en-US" smtClean="0"/>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sz="3600" smtClean="0"/>
              <a:t>Parent (Supertype)/Subtype Objects</a:t>
            </a:r>
          </a:p>
        </p:txBody>
      </p:sp>
      <p:sp>
        <p:nvSpPr>
          <p:cNvPr id="68611" name="Rectangle 3"/>
          <p:cNvSpPr>
            <a:spLocks noGrp="1" noChangeArrowheads="1"/>
          </p:cNvSpPr>
          <p:nvPr>
            <p:ph type="body" idx="1"/>
          </p:nvPr>
        </p:nvSpPr>
        <p:spPr/>
        <p:txBody>
          <a:bodyPr/>
          <a:lstStyle/>
          <a:p>
            <a:pPr eaLnBrk="1" hangingPunct="1">
              <a:lnSpc>
                <a:spcPct val="90000"/>
              </a:lnSpc>
            </a:pPr>
            <a:r>
              <a:rPr lang="en-US" smtClean="0"/>
              <a:t>Subtypes may be exclusive or nested:</a:t>
            </a:r>
          </a:p>
          <a:p>
            <a:pPr lvl="1" eaLnBrk="1" hangingPunct="1">
              <a:lnSpc>
                <a:spcPct val="90000"/>
              </a:lnSpc>
              <a:buClr>
                <a:schemeClr val="tx1"/>
              </a:buClr>
            </a:pPr>
            <a:r>
              <a:rPr lang="en-US" b="1" smtClean="0">
                <a:solidFill>
                  <a:srgbClr val="0099CC"/>
                </a:solidFill>
              </a:rPr>
              <a:t>Exclusive subtypes</a:t>
            </a:r>
            <a:r>
              <a:rPr lang="en-US" smtClean="0">
                <a:cs typeface="Arial" panose="020B0604020202020204" pitchFamily="34" charset="0"/>
              </a:rPr>
              <a:t>—t</a:t>
            </a:r>
            <a:r>
              <a:rPr lang="en-US" smtClean="0"/>
              <a:t>he Parent may only be associated with one of the sets of subtypes</a:t>
            </a:r>
          </a:p>
          <a:p>
            <a:pPr lvl="2" eaLnBrk="1" hangingPunct="1">
              <a:lnSpc>
                <a:spcPct val="90000"/>
              </a:lnSpc>
            </a:pPr>
            <a:r>
              <a:rPr lang="en-US" smtClean="0"/>
              <a:t>Subtype groups are used</a:t>
            </a:r>
          </a:p>
          <a:p>
            <a:pPr lvl="2" eaLnBrk="1" hangingPunct="1">
              <a:lnSpc>
                <a:spcPct val="90000"/>
              </a:lnSpc>
            </a:pPr>
            <a:r>
              <a:rPr lang="en-US" smtClean="0"/>
              <a:t>A subscript of </a:t>
            </a:r>
            <a:r>
              <a:rPr lang="en-US" b="1" i="1" smtClean="0">
                <a:solidFill>
                  <a:srgbClr val="0099CC"/>
                </a:solidFill>
              </a:rPr>
              <a:t>X.Y.Z</a:t>
            </a:r>
            <a:r>
              <a:rPr lang="en-US" smtClean="0"/>
              <a:t> is used:</a:t>
            </a:r>
          </a:p>
          <a:p>
            <a:pPr lvl="3" eaLnBrk="1" hangingPunct="1">
              <a:lnSpc>
                <a:spcPct val="90000"/>
              </a:lnSpc>
              <a:buClr>
                <a:schemeClr val="tx1"/>
              </a:buClr>
            </a:pPr>
            <a:r>
              <a:rPr lang="en-US" b="1" i="1" smtClean="0">
                <a:solidFill>
                  <a:srgbClr val="0099CC"/>
                </a:solidFill>
              </a:rPr>
              <a:t>X</a:t>
            </a:r>
            <a:r>
              <a:rPr lang="en-US" smtClean="0">
                <a:cs typeface="Arial" panose="020B0604020202020204" pitchFamily="34" charset="0"/>
              </a:rPr>
              <a:t>—m</a:t>
            </a:r>
            <a:r>
              <a:rPr lang="en-US" smtClean="0"/>
              <a:t>inimum cardinality</a:t>
            </a:r>
            <a:r>
              <a:rPr lang="en-US" smtClean="0">
                <a:cs typeface="Arial" panose="020B0604020202020204" pitchFamily="34" charset="0"/>
              </a:rPr>
              <a:t>—</a:t>
            </a:r>
            <a:r>
              <a:rPr lang="en-US" smtClean="0"/>
              <a:t>0 or 1</a:t>
            </a:r>
          </a:p>
          <a:p>
            <a:pPr lvl="3" eaLnBrk="1" hangingPunct="1">
              <a:lnSpc>
                <a:spcPct val="90000"/>
              </a:lnSpc>
            </a:pPr>
            <a:r>
              <a:rPr lang="en-US" smtClean="0"/>
              <a:t>Y and Z are counts of the number of attributes in the group that are allowed to have a value</a:t>
            </a:r>
          </a:p>
          <a:p>
            <a:pPr lvl="4" eaLnBrk="1" hangingPunct="1">
              <a:lnSpc>
                <a:spcPct val="90000"/>
              </a:lnSpc>
              <a:buClr>
                <a:schemeClr val="tx1"/>
              </a:buClr>
            </a:pPr>
            <a:r>
              <a:rPr lang="en-US" b="1" i="1" smtClean="0">
                <a:solidFill>
                  <a:srgbClr val="0099CC"/>
                </a:solidFill>
              </a:rPr>
              <a:t>Y</a:t>
            </a:r>
            <a:r>
              <a:rPr lang="en-US" smtClean="0">
                <a:cs typeface="Arial" panose="020B0604020202020204" pitchFamily="34" charset="0"/>
              </a:rPr>
              <a:t>—m</a:t>
            </a:r>
            <a:r>
              <a:rPr lang="en-US" smtClean="0"/>
              <a:t>inimum required</a:t>
            </a:r>
          </a:p>
          <a:p>
            <a:pPr lvl="4" eaLnBrk="1" hangingPunct="1">
              <a:lnSpc>
                <a:spcPct val="90000"/>
              </a:lnSpc>
              <a:buClr>
                <a:schemeClr val="tx1"/>
              </a:buClr>
            </a:pPr>
            <a:r>
              <a:rPr lang="en-US" b="1" i="1" smtClean="0">
                <a:solidFill>
                  <a:srgbClr val="0099CC"/>
                </a:solidFill>
              </a:rPr>
              <a:t>Z</a:t>
            </a:r>
            <a:r>
              <a:rPr lang="en-US" smtClean="0">
                <a:cs typeface="Arial" panose="020B0604020202020204" pitchFamily="34" charset="0"/>
              </a:rPr>
              <a:t>—m</a:t>
            </a:r>
            <a:r>
              <a:rPr lang="en-US" smtClean="0"/>
              <a:t>aximum allowed</a:t>
            </a:r>
          </a:p>
          <a:p>
            <a:pPr lvl="1" eaLnBrk="1" hangingPunct="1">
              <a:lnSpc>
                <a:spcPct val="90000"/>
              </a:lnSpc>
              <a:buClr>
                <a:schemeClr val="tx1"/>
              </a:buClr>
            </a:pPr>
            <a:r>
              <a:rPr lang="en-US" b="1" smtClean="0">
                <a:solidFill>
                  <a:srgbClr val="0099CC"/>
                </a:solidFill>
              </a:rPr>
              <a:t>Nested subtypes</a:t>
            </a:r>
            <a:r>
              <a:rPr lang="en-US" smtClean="0">
                <a:cs typeface="Arial" panose="020B0604020202020204" pitchFamily="34" charset="0"/>
              </a:rPr>
              <a:t>—s</a:t>
            </a:r>
            <a:r>
              <a:rPr lang="en-US" smtClean="0"/>
              <a:t>ubtypes within subtypes</a:t>
            </a:r>
          </a:p>
          <a:p>
            <a:pPr eaLnBrk="1" hangingPunct="1">
              <a:lnSpc>
                <a:spcPct val="90000"/>
              </a:lnSpc>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53</a:t>
            </a:fld>
            <a:endParaRPr lang="en-US" smtClean="0"/>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86200" y="1577975"/>
            <a:ext cx="4778375" cy="4418013"/>
          </a:xfrm>
        </p:spPr>
      </p:pic>
      <p:sp>
        <p:nvSpPr>
          <p:cNvPr id="69635" name="Rectangle 2"/>
          <p:cNvSpPr>
            <a:spLocks noGrp="1" noChangeArrowheads="1"/>
          </p:cNvSpPr>
          <p:nvPr>
            <p:ph type="title"/>
          </p:nvPr>
        </p:nvSpPr>
        <p:spPr/>
        <p:txBody>
          <a:bodyPr/>
          <a:lstStyle/>
          <a:p>
            <a:pPr eaLnBrk="1" hangingPunct="1"/>
            <a:r>
              <a:rPr lang="en-US" sz="3600" smtClean="0"/>
              <a:t>Parent (Supertype)/Subtype Objects:</a:t>
            </a:r>
            <a:br>
              <a:rPr lang="en-US" sz="3600" smtClean="0"/>
            </a:br>
            <a:r>
              <a:rPr lang="en-US" sz="3200" smtClean="0"/>
              <a:t>Exclusive Subtypes</a:t>
            </a:r>
          </a:p>
        </p:txBody>
      </p:sp>
      <p:sp>
        <p:nvSpPr>
          <p:cNvPr id="10" name="Line Callout 1 9"/>
          <p:cNvSpPr/>
          <p:nvPr/>
        </p:nvSpPr>
        <p:spPr>
          <a:xfrm>
            <a:off x="533400" y="4800600"/>
            <a:ext cx="2514600" cy="1143000"/>
          </a:xfrm>
          <a:prstGeom prst="borderCallout1">
            <a:avLst>
              <a:gd name="adj1" fmla="val 48130"/>
              <a:gd name="adj2" fmla="val 100685"/>
              <a:gd name="adj3" fmla="val -96578"/>
              <a:gd name="adj4" fmla="val 160526"/>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a:solidFill>
                  <a:schemeClr val="tx1"/>
                </a:solidFill>
              </a:rPr>
              <a:t>CLIENT </a:t>
            </a:r>
            <a:r>
              <a:rPr lang="en-US" sz="1400">
                <a:solidFill>
                  <a:schemeClr val="tx1"/>
                </a:solidFill>
              </a:rPr>
              <a:t>parent (supertype) with </a:t>
            </a:r>
            <a:r>
              <a:rPr lang="en-US" sz="1400" b="1">
                <a:solidFill>
                  <a:schemeClr val="tx1"/>
                </a:solidFill>
              </a:rPr>
              <a:t>INDIVIDUAL, PARTNERSHIP,</a:t>
            </a:r>
            <a:r>
              <a:rPr lang="en-US" sz="1400">
                <a:solidFill>
                  <a:schemeClr val="tx1"/>
                </a:solidFill>
              </a:rPr>
              <a:t> and </a:t>
            </a:r>
            <a:r>
              <a:rPr lang="en-US" sz="1400" b="1">
                <a:solidFill>
                  <a:schemeClr val="tx1"/>
                </a:solidFill>
              </a:rPr>
              <a:t>CORPORATION </a:t>
            </a:r>
            <a:r>
              <a:rPr lang="en-US" sz="1400">
                <a:solidFill>
                  <a:schemeClr val="tx1"/>
                </a:solidFill>
              </a:rPr>
              <a:t>exclusive subtypes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54</a:t>
            </a:fld>
            <a:endParaRPr lang="en-US" smtClean="0"/>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14638" y="1600200"/>
            <a:ext cx="5678487" cy="4525963"/>
          </a:xfrm>
        </p:spPr>
      </p:pic>
      <p:sp>
        <p:nvSpPr>
          <p:cNvPr id="70659" name="Rectangle 2"/>
          <p:cNvSpPr>
            <a:spLocks noGrp="1" noChangeArrowheads="1"/>
          </p:cNvSpPr>
          <p:nvPr>
            <p:ph type="title"/>
          </p:nvPr>
        </p:nvSpPr>
        <p:spPr/>
        <p:txBody>
          <a:bodyPr/>
          <a:lstStyle/>
          <a:p>
            <a:pPr eaLnBrk="1" hangingPunct="1"/>
            <a:r>
              <a:rPr lang="en-US" sz="3600" smtClean="0"/>
              <a:t>Parent (Supertype)/Subtype Objects:</a:t>
            </a:r>
            <a:br>
              <a:rPr lang="en-US" sz="3600" smtClean="0"/>
            </a:br>
            <a:r>
              <a:rPr lang="en-US" sz="3200" smtClean="0"/>
              <a:t>Nested Subtypes</a:t>
            </a:r>
          </a:p>
        </p:txBody>
      </p:sp>
      <p:sp>
        <p:nvSpPr>
          <p:cNvPr id="10" name="Line Callout 1 9"/>
          <p:cNvSpPr/>
          <p:nvPr/>
        </p:nvSpPr>
        <p:spPr>
          <a:xfrm>
            <a:off x="457200" y="3657600"/>
            <a:ext cx="2286000" cy="2438400"/>
          </a:xfrm>
          <a:prstGeom prst="borderCallout1">
            <a:avLst>
              <a:gd name="adj1" fmla="val -1358"/>
              <a:gd name="adj2" fmla="val 50193"/>
              <a:gd name="adj3" fmla="val -21578"/>
              <a:gd name="adj4" fmla="val 104133"/>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CORPORATION </a:t>
            </a:r>
            <a:r>
              <a:rPr lang="en-US" sz="1400" dirty="0">
                <a:solidFill>
                  <a:schemeClr val="tx1"/>
                </a:solidFill>
              </a:rPr>
              <a:t>parent (</a:t>
            </a:r>
            <a:r>
              <a:rPr lang="en-US" sz="1400" dirty="0" err="1">
                <a:solidFill>
                  <a:schemeClr val="tx1"/>
                </a:solidFill>
              </a:rPr>
              <a:t>supertype</a:t>
            </a:r>
            <a:r>
              <a:rPr lang="en-US" sz="1400" dirty="0">
                <a:solidFill>
                  <a:schemeClr val="tx1"/>
                </a:solidFill>
              </a:rPr>
              <a:t>) with </a:t>
            </a:r>
            <a:r>
              <a:rPr lang="en-US" sz="1400" b="1" dirty="0">
                <a:solidFill>
                  <a:schemeClr val="tx1"/>
                </a:solidFill>
              </a:rPr>
              <a:t>TAXABLE CORP </a:t>
            </a:r>
            <a:r>
              <a:rPr lang="en-US" sz="1400" dirty="0">
                <a:solidFill>
                  <a:schemeClr val="tx1"/>
                </a:solidFill>
              </a:rPr>
              <a:t>and </a:t>
            </a:r>
            <a:r>
              <a:rPr lang="en-US" sz="1400" b="1" dirty="0">
                <a:solidFill>
                  <a:schemeClr val="tx1"/>
                </a:solidFill>
              </a:rPr>
              <a:t>NONTAXABLE </a:t>
            </a:r>
            <a:br>
              <a:rPr lang="en-US" sz="1400" b="1" dirty="0">
                <a:solidFill>
                  <a:schemeClr val="tx1"/>
                </a:solidFill>
              </a:rPr>
            </a:br>
            <a:r>
              <a:rPr lang="en-US" sz="1400" b="1" dirty="0">
                <a:solidFill>
                  <a:schemeClr val="tx1"/>
                </a:solidFill>
              </a:rPr>
              <a:t>CORP</a:t>
            </a:r>
            <a:r>
              <a:rPr lang="en-US" sz="1400" dirty="0">
                <a:solidFill>
                  <a:schemeClr val="tx1"/>
                </a:solidFill>
              </a:rPr>
              <a:t> exclusive subtypes.</a:t>
            </a:r>
          </a:p>
          <a:p>
            <a:pPr>
              <a:defRPr/>
            </a:pPr>
            <a:r>
              <a:rPr lang="en-US" sz="1400" b="1" dirty="0">
                <a:solidFill>
                  <a:schemeClr val="tx1"/>
                </a:solidFill>
              </a:rPr>
              <a:t>NONTAXABLE_</a:t>
            </a:r>
            <a:br>
              <a:rPr lang="en-US" sz="1400" b="1" dirty="0">
                <a:solidFill>
                  <a:schemeClr val="tx1"/>
                </a:solidFill>
              </a:rPr>
            </a:br>
            <a:r>
              <a:rPr lang="en-US" sz="1400" b="1" dirty="0">
                <a:solidFill>
                  <a:schemeClr val="tx1"/>
                </a:solidFill>
              </a:rPr>
              <a:t>CORP</a:t>
            </a:r>
            <a:r>
              <a:rPr lang="en-US" sz="1400" dirty="0">
                <a:solidFill>
                  <a:schemeClr val="tx1"/>
                </a:solidFill>
              </a:rPr>
              <a:t> is a parent with nested </a:t>
            </a:r>
            <a:r>
              <a:rPr lang="en-US" sz="1400" b="1" dirty="0">
                <a:solidFill>
                  <a:schemeClr val="tx1"/>
                </a:solidFill>
              </a:rPr>
              <a:t>GOV-AGENCY</a:t>
            </a:r>
            <a:r>
              <a:rPr lang="en-US" sz="1400" dirty="0">
                <a:solidFill>
                  <a:schemeClr val="tx1"/>
                </a:solidFill>
              </a:rPr>
              <a:t> and </a:t>
            </a:r>
            <a:r>
              <a:rPr lang="en-US" sz="1400" b="1" dirty="0">
                <a:solidFill>
                  <a:schemeClr val="tx1"/>
                </a:solidFill>
              </a:rPr>
              <a:t>SCHOOL</a:t>
            </a:r>
            <a:r>
              <a:rPr lang="en-US" sz="1400" dirty="0">
                <a:solidFill>
                  <a:schemeClr val="tx1"/>
                </a:solidFill>
              </a:rPr>
              <a:t> exclusive subtypes.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55</a:t>
            </a:fld>
            <a:endParaRPr lang="en-US" smtClean="0"/>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3600" smtClean="0"/>
              <a:t>Parent (Supertype)/Subtype Objects:</a:t>
            </a:r>
            <a:br>
              <a:rPr lang="en-US" sz="3600" smtClean="0"/>
            </a:br>
            <a:r>
              <a:rPr lang="en-US" sz="2400" smtClean="0"/>
              <a:t> General Transformation of Parent/Subtype Objects</a:t>
            </a:r>
          </a:p>
        </p:txBody>
      </p:sp>
      <p:pic>
        <p:nvPicPr>
          <p:cNvPr id="71683" name="Picture 5" descr="C:\Users\Auer.WWU\Auer-Projects\Kroenke-Auer-Projects\Kroenke-Auer-DBP-e11\DBP-e11-Supplements\Images\appE\FigE-3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157538" y="1617663"/>
            <a:ext cx="2781300" cy="4414837"/>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56</a:t>
            </a:fld>
            <a:endParaRPr lang="en-US" smtClean="0"/>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mtClean="0"/>
              <a:t>Archetype/Version Objects</a:t>
            </a:r>
          </a:p>
        </p:txBody>
      </p:sp>
      <p:sp>
        <p:nvSpPr>
          <p:cNvPr id="72707" name="Rectangle 3"/>
          <p:cNvSpPr>
            <a:spLocks noGrp="1" noChangeArrowheads="1"/>
          </p:cNvSpPr>
          <p:nvPr>
            <p:ph type="body" sz="half" idx="1"/>
          </p:nvPr>
        </p:nvSpPr>
        <p:spPr>
          <a:xfrm>
            <a:off x="457200" y="1600200"/>
            <a:ext cx="8229600" cy="1371600"/>
          </a:xfrm>
        </p:spPr>
        <p:txBody>
          <a:bodyPr/>
          <a:lstStyle/>
          <a:p>
            <a:pPr eaLnBrk="1" hangingPunct="1"/>
            <a:r>
              <a:rPr lang="en-US" sz="2400" smtClean="0"/>
              <a:t>An </a:t>
            </a:r>
            <a:r>
              <a:rPr lang="en-US" sz="2400" b="1" smtClean="0">
                <a:solidFill>
                  <a:srgbClr val="0099CC"/>
                </a:solidFill>
              </a:rPr>
              <a:t>archetype object</a:t>
            </a:r>
            <a:r>
              <a:rPr lang="en-US" sz="2400" smtClean="0"/>
              <a:t> is a semantic object that produces other semantic objects that represent </a:t>
            </a:r>
            <a:r>
              <a:rPr lang="en-US" sz="2400" b="1" smtClean="0">
                <a:solidFill>
                  <a:srgbClr val="0099CC"/>
                </a:solidFill>
              </a:rPr>
              <a:t>versions</a:t>
            </a:r>
            <a:r>
              <a:rPr lang="en-US" sz="2400" smtClean="0"/>
              <a:t>, </a:t>
            </a:r>
            <a:r>
              <a:rPr lang="en-US" sz="2400" b="1" smtClean="0">
                <a:solidFill>
                  <a:srgbClr val="0099CC"/>
                </a:solidFill>
              </a:rPr>
              <a:t>releases</a:t>
            </a:r>
            <a:r>
              <a:rPr lang="en-US" sz="2400" smtClean="0"/>
              <a:t>, </a:t>
            </a:r>
            <a:r>
              <a:rPr lang="en-US" sz="2400" b="1" smtClean="0">
                <a:solidFill>
                  <a:srgbClr val="0099CC"/>
                </a:solidFill>
              </a:rPr>
              <a:t>editions</a:t>
            </a:r>
            <a:r>
              <a:rPr lang="en-US" sz="2400" smtClean="0"/>
              <a:t>, or other </a:t>
            </a:r>
            <a:r>
              <a:rPr lang="en-US" sz="2400" b="1" smtClean="0">
                <a:solidFill>
                  <a:srgbClr val="0099CC"/>
                </a:solidFill>
              </a:rPr>
              <a:t>instances</a:t>
            </a:r>
            <a:r>
              <a:rPr lang="en-US" sz="2400" smtClean="0"/>
              <a:t> of the archetype.</a:t>
            </a:r>
          </a:p>
        </p:txBody>
      </p:sp>
      <p:pic>
        <p:nvPicPr>
          <p:cNvPr id="72708" name="Picture 8" descr="C:\Users\Auer.WWU\Auer-Projects\Kroenke-Auer-Projects\Kroenke-Auer-DBP-e11\DBP-e11-Supplements\Images\appE\FigE-31.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962400" y="2849563"/>
            <a:ext cx="4724400" cy="1704975"/>
          </a:xfrm>
        </p:spPr>
      </p:pic>
      <p:sp>
        <p:nvSpPr>
          <p:cNvPr id="11" name="Line Callout 1 10"/>
          <p:cNvSpPr/>
          <p:nvPr/>
        </p:nvSpPr>
        <p:spPr>
          <a:xfrm>
            <a:off x="533400" y="4876800"/>
            <a:ext cx="2286000" cy="1066800"/>
          </a:xfrm>
          <a:prstGeom prst="borderCallout1">
            <a:avLst>
              <a:gd name="adj1" fmla="val -1358"/>
              <a:gd name="adj2" fmla="val 50193"/>
              <a:gd name="adj3" fmla="val -144529"/>
              <a:gd name="adj4" fmla="val 149379"/>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a:solidFill>
                  <a:schemeClr val="tx1"/>
                </a:solidFill>
              </a:rPr>
              <a:t>TEXTBOOK </a:t>
            </a:r>
            <a:r>
              <a:rPr lang="en-US" sz="1400">
                <a:solidFill>
                  <a:schemeClr val="tx1"/>
                </a:solidFill>
              </a:rPr>
              <a:t>is an archetype that can manifest in the real world with versions called </a:t>
            </a:r>
            <a:r>
              <a:rPr lang="en-US" sz="1400" b="1">
                <a:solidFill>
                  <a:schemeClr val="tx1"/>
                </a:solidFill>
              </a:rPr>
              <a:t>EDITIONs</a:t>
            </a:r>
            <a:endParaRPr lang="en-US" sz="1400">
              <a:solidFill>
                <a:schemeClr val="tx1"/>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744A4BDE-DD8A-4935-891D-1CC9855D7584}" type="slidenum">
              <a:rPr lang="en-US" smtClean="0"/>
              <a:pPr/>
              <a:t>57</a:t>
            </a:fld>
            <a:endParaRPr lang="en-US" smtClean="0"/>
          </a:p>
          <a:p>
            <a:endParaRPr lang="en-US" dirty="0"/>
          </a:p>
        </p:txBody>
      </p:sp>
    </p:spTree>
  </p:cSld>
  <p:clrMapOvr>
    <a:masterClrMapping/>
  </p:clrMapOvr>
  <p:transition>
    <p:pull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z="4000" smtClean="0"/>
              <a:t>Archetype/Version Objects</a:t>
            </a:r>
            <a:r>
              <a:rPr lang="en-US" sz="3600" smtClean="0"/>
              <a:t> </a:t>
            </a:r>
            <a:br>
              <a:rPr lang="en-US" sz="3600" smtClean="0"/>
            </a:br>
            <a:r>
              <a:rPr lang="en-US" sz="2400" smtClean="0"/>
              <a:t> General Transformation of Archtype/Version Objects</a:t>
            </a:r>
          </a:p>
        </p:txBody>
      </p:sp>
      <p:pic>
        <p:nvPicPr>
          <p:cNvPr id="73731" name="Picture 5" descr="C:\Users\Auer.WWU\Auer-Projects\Kroenke-Auer-Projects\Kroenke-Auer-DBP-e11\DBP-e11-Supplements\Images\appE\FigE-3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01913" y="1524000"/>
            <a:ext cx="3897312" cy="46021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58</a:t>
            </a:fld>
            <a:endParaRPr lang="en-US" smtClean="0"/>
          </a:p>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mtClean="0"/>
              <a:t>Semantic Object vs. E-R Model</a:t>
            </a:r>
          </a:p>
        </p:txBody>
      </p:sp>
      <p:sp>
        <p:nvSpPr>
          <p:cNvPr id="74755" name="Rectangle 3"/>
          <p:cNvSpPr>
            <a:spLocks noGrp="1" noChangeArrowheads="1"/>
          </p:cNvSpPr>
          <p:nvPr>
            <p:ph type="body" idx="1"/>
          </p:nvPr>
        </p:nvSpPr>
        <p:spPr/>
        <p:txBody>
          <a:bodyPr/>
          <a:lstStyle/>
          <a:p>
            <a:pPr eaLnBrk="1" hangingPunct="1">
              <a:lnSpc>
                <a:spcPct val="90000"/>
              </a:lnSpc>
            </a:pPr>
            <a:r>
              <a:rPr lang="en-US" sz="2400" smtClean="0"/>
              <a:t>Both models are tools for understanding and documenting the structure of the user’s data.</a:t>
            </a:r>
          </a:p>
          <a:p>
            <a:pPr eaLnBrk="1" hangingPunct="1">
              <a:lnSpc>
                <a:spcPct val="90000"/>
              </a:lnSpc>
            </a:pPr>
            <a:r>
              <a:rPr lang="en-US" sz="2400" smtClean="0"/>
              <a:t>The </a:t>
            </a:r>
            <a:r>
              <a:rPr lang="en-US" sz="2400" b="1" smtClean="0"/>
              <a:t>E-R model</a:t>
            </a:r>
            <a:r>
              <a:rPr lang="en-US" sz="2400" smtClean="0"/>
              <a:t> takes the concept of atomic entity.</a:t>
            </a:r>
          </a:p>
          <a:p>
            <a:pPr lvl="1" eaLnBrk="1" hangingPunct="1">
              <a:lnSpc>
                <a:spcPct val="90000"/>
              </a:lnSpc>
            </a:pPr>
            <a:r>
              <a:rPr lang="en-US" sz="2000" smtClean="0"/>
              <a:t>These atoms can be combined to form user views.</a:t>
            </a:r>
          </a:p>
          <a:p>
            <a:pPr eaLnBrk="1" hangingPunct="1">
              <a:lnSpc>
                <a:spcPct val="90000"/>
              </a:lnSpc>
            </a:pPr>
            <a:r>
              <a:rPr lang="en-US" sz="2400" smtClean="0"/>
              <a:t>The </a:t>
            </a:r>
            <a:r>
              <a:rPr lang="en-US" sz="2400" b="1" smtClean="0"/>
              <a:t>semantic object model</a:t>
            </a:r>
            <a:r>
              <a:rPr lang="en-US" sz="2400" smtClean="0"/>
              <a:t> takes the concept of semantic object.</a:t>
            </a:r>
          </a:p>
          <a:p>
            <a:pPr lvl="1" eaLnBrk="1" hangingPunct="1">
              <a:lnSpc>
                <a:spcPct val="90000"/>
              </a:lnSpc>
            </a:pPr>
            <a:r>
              <a:rPr lang="en-US" sz="2000" smtClean="0"/>
              <a:t>Set of semantic objects is a map of the user’s essential data structure.</a:t>
            </a:r>
          </a:p>
          <a:p>
            <a:pPr lvl="1" eaLnBrk="1" hangingPunct="1">
              <a:lnSpc>
                <a:spcPct val="90000"/>
              </a:lnSpc>
            </a:pPr>
            <a:r>
              <a:rPr lang="en-US" sz="2000" smtClean="0"/>
              <a:t>Only semantic objects, not entities, have meaning to users.</a:t>
            </a:r>
          </a:p>
          <a:p>
            <a:pPr lvl="1" eaLnBrk="1" hangingPunct="1">
              <a:lnSpc>
                <a:spcPct val="90000"/>
              </a:lnSpc>
            </a:pPr>
            <a:r>
              <a:rPr lang="en-US" sz="2000" smtClean="0"/>
              <a:t>Semantic objects are semantically self-contained, or semantically complete, which can be readily transformed into database designs.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59</a:t>
            </a:fld>
            <a:endParaRPr lang="en-US" smtClean="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Semantic Objects</a:t>
            </a:r>
          </a:p>
        </p:txBody>
      </p:sp>
      <p:sp>
        <p:nvSpPr>
          <p:cNvPr id="10243" name="Rectangle 3"/>
          <p:cNvSpPr>
            <a:spLocks noGrp="1" noChangeArrowheads="1"/>
          </p:cNvSpPr>
          <p:nvPr>
            <p:ph type="body" idx="1"/>
          </p:nvPr>
        </p:nvSpPr>
        <p:spPr/>
        <p:txBody>
          <a:bodyPr/>
          <a:lstStyle/>
          <a:p>
            <a:pPr eaLnBrk="1" hangingPunct="1">
              <a:lnSpc>
                <a:spcPct val="90000"/>
              </a:lnSpc>
            </a:pPr>
            <a:r>
              <a:rPr lang="en-US" sz="2400" smtClean="0"/>
              <a:t>A </a:t>
            </a:r>
            <a:r>
              <a:rPr lang="en-US" sz="2400" b="1" smtClean="0">
                <a:solidFill>
                  <a:srgbClr val="0099CC"/>
                </a:solidFill>
              </a:rPr>
              <a:t>semantic object</a:t>
            </a:r>
            <a:r>
              <a:rPr lang="en-US" sz="2400" smtClean="0">
                <a:solidFill>
                  <a:srgbClr val="0099CC"/>
                </a:solidFill>
              </a:rPr>
              <a:t> </a:t>
            </a:r>
            <a:r>
              <a:rPr lang="en-US" sz="2400" smtClean="0"/>
              <a:t>is a named collection of attributes that sufficiently describes a distinct identity.</a:t>
            </a:r>
          </a:p>
          <a:p>
            <a:pPr lvl="1" eaLnBrk="1" hangingPunct="1">
              <a:lnSpc>
                <a:spcPct val="90000"/>
              </a:lnSpc>
            </a:pPr>
            <a:r>
              <a:rPr lang="en-US" sz="2000" smtClean="0"/>
              <a:t>Semantic objects are grouped into classes with names that distinguish one class from other classes.</a:t>
            </a:r>
          </a:p>
          <a:p>
            <a:pPr lvl="1" eaLnBrk="1" hangingPunct="1">
              <a:lnSpc>
                <a:spcPct val="90000"/>
              </a:lnSpc>
            </a:pPr>
            <a:r>
              <a:rPr lang="en-US" sz="2000" smtClean="0"/>
              <a:t>A particular semantic object is an instance of the class.</a:t>
            </a:r>
          </a:p>
          <a:p>
            <a:pPr eaLnBrk="1" hangingPunct="1">
              <a:lnSpc>
                <a:spcPct val="90000"/>
              </a:lnSpc>
            </a:pPr>
            <a:r>
              <a:rPr lang="en-US" sz="2400" smtClean="0"/>
              <a:t>An object has a collection of </a:t>
            </a:r>
            <a:r>
              <a:rPr lang="en-US" sz="2400" b="1" smtClean="0">
                <a:solidFill>
                  <a:srgbClr val="0099CC"/>
                </a:solidFill>
              </a:rPr>
              <a:t>attributes</a:t>
            </a:r>
            <a:r>
              <a:rPr lang="en-US" sz="2400" b="1" smtClean="0"/>
              <a:t>.</a:t>
            </a:r>
          </a:p>
          <a:p>
            <a:pPr lvl="1" eaLnBrk="1" hangingPunct="1">
              <a:lnSpc>
                <a:spcPct val="90000"/>
              </a:lnSpc>
            </a:pPr>
            <a:r>
              <a:rPr lang="en-US" sz="2000" smtClean="0"/>
              <a:t>Each attribute represents a characteristic of the identity being represented.</a:t>
            </a:r>
          </a:p>
          <a:p>
            <a:pPr eaLnBrk="1" hangingPunct="1">
              <a:lnSpc>
                <a:spcPct val="90000"/>
              </a:lnSpc>
            </a:pPr>
            <a:r>
              <a:rPr lang="en-US" sz="2400" smtClean="0"/>
              <a:t>Objects represent distinct identities, i.e., they are recognized as independent and separate things that users want to track and report.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6</a:t>
            </a:fld>
            <a:endParaRPr lang="en-US" smtClean="0"/>
          </a:p>
          <a:p>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slide(fromBottom)">
                                      <p:cBhvr>
                                        <p:cTn id="7" dur="500"/>
                                        <p:tgtEl>
                                          <p:spTgt spid="10243">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10243">
                                            <p:txEl>
                                              <p:pRg st="1" end="1"/>
                                            </p:txEl>
                                          </p:spTgt>
                                        </p:tgtEl>
                                        <p:attrNameLst>
                                          <p:attrName>style.visibility</p:attrName>
                                        </p:attrNameLst>
                                      </p:cBhvr>
                                      <p:to>
                                        <p:strVal val="visible"/>
                                      </p:to>
                                    </p:set>
                                    <p:animEffect transition="in" filter="slide(fromBottom)">
                                      <p:cBhvr>
                                        <p:cTn id="10" dur="500"/>
                                        <p:tgtEl>
                                          <p:spTgt spid="10243">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animEffect transition="in" filter="slide(fromBottom)">
                                      <p:cBhvr>
                                        <p:cTn id="13" dur="500"/>
                                        <p:tgtEl>
                                          <p:spTgt spid="1024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10243">
                                            <p:txEl>
                                              <p:pRg st="3" end="3"/>
                                            </p:txEl>
                                          </p:spTgt>
                                        </p:tgtEl>
                                        <p:attrNameLst>
                                          <p:attrName>style.visibility</p:attrName>
                                        </p:attrNameLst>
                                      </p:cBhvr>
                                      <p:to>
                                        <p:strVal val="visible"/>
                                      </p:to>
                                    </p:set>
                                    <p:animEffect transition="in" filter="slide(fromBottom)">
                                      <p:cBhvr>
                                        <p:cTn id="18" dur="500"/>
                                        <p:tgtEl>
                                          <p:spTgt spid="10243">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0243">
                                            <p:txEl>
                                              <p:pRg st="4" end="4"/>
                                            </p:txEl>
                                          </p:spTgt>
                                        </p:tgtEl>
                                        <p:attrNameLst>
                                          <p:attrName>style.visibility</p:attrName>
                                        </p:attrNameLst>
                                      </p:cBhvr>
                                      <p:to>
                                        <p:strVal val="visible"/>
                                      </p:to>
                                    </p:set>
                                    <p:animEffect transition="in" filter="slide(fromBottom)">
                                      <p:cBhvr>
                                        <p:cTn id="21" dur="500"/>
                                        <p:tgtEl>
                                          <p:spTgt spid="10243">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0243">
                                            <p:txEl>
                                              <p:pRg st="5" end="5"/>
                                            </p:txEl>
                                          </p:spTgt>
                                        </p:tgtEl>
                                        <p:attrNameLst>
                                          <p:attrName>style.visibility</p:attrName>
                                        </p:attrNameLst>
                                      </p:cBhvr>
                                      <p:to>
                                        <p:strVal val="visible"/>
                                      </p:to>
                                    </p:set>
                                    <p:animEffect transition="in" filter="slide(fromBottom)">
                                      <p:cBhvr>
                                        <p:cTn id="26" dur="500"/>
                                        <p:tgtEl>
                                          <p:spTgt spid="10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z="4000" smtClean="0"/>
              <a:t>Semantic Object vs. E-R Model:</a:t>
            </a:r>
            <a:br>
              <a:rPr lang="en-US" sz="4000" smtClean="0"/>
            </a:br>
            <a:r>
              <a:rPr lang="en-US" sz="2800" smtClean="0"/>
              <a:t>Entity-Relationship Sales-Order Model</a:t>
            </a:r>
          </a:p>
        </p:txBody>
      </p:sp>
      <p:pic>
        <p:nvPicPr>
          <p:cNvPr id="757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00200"/>
            <a:ext cx="4029075"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60</a:t>
            </a:fld>
            <a:endParaRPr lang="en-US" smtClean="0"/>
          </a:p>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z="4000" smtClean="0"/>
              <a:t>Semantic Object vs. E-R Model:</a:t>
            </a:r>
            <a:br>
              <a:rPr lang="en-US" sz="4000" smtClean="0"/>
            </a:br>
            <a:r>
              <a:rPr lang="en-US" sz="2800" smtClean="0"/>
              <a:t>Semantic Object Sales-Order Model</a:t>
            </a:r>
          </a:p>
        </p:txBody>
      </p:sp>
      <p:pic>
        <p:nvPicPr>
          <p:cNvPr id="76803" name="Picture 5" descr="C:\Users\Auer.WWU\Auer-Projects\Kroenke-Auer-Projects\Kroenke-Auer-DBP-e11\DBP-e11-Supplements\Images\appE\FigE-3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35213" y="1643063"/>
            <a:ext cx="4471987" cy="4440237"/>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61</a:t>
            </a:fld>
            <a:endParaRPr lang="en-US" smtClean="0"/>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(13th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77827"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Appendix H</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62</a:t>
            </a:fld>
            <a:endParaRPr lang="en-US" smtClean="0"/>
          </a:p>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78851"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8852" name="Rectangle 4"/>
          <p:cNvSpPr>
            <a:spLocks noChangeArrowheads="1"/>
          </p:cNvSpPr>
          <p:nvPr/>
        </p:nvSpPr>
        <p:spPr bwMode="auto">
          <a:xfrm>
            <a:off x="685800" y="2895600"/>
            <a:ext cx="7589838"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99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63</a:t>
            </a:fld>
            <a:endParaRPr lang="en-US" smtClean="0"/>
          </a:p>
          <a:p>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Attributes</a:t>
            </a:r>
          </a:p>
        </p:txBody>
      </p:sp>
      <p:sp>
        <p:nvSpPr>
          <p:cNvPr id="12291" name="Rectangle 3"/>
          <p:cNvSpPr>
            <a:spLocks noGrp="1" noChangeArrowheads="1"/>
          </p:cNvSpPr>
          <p:nvPr>
            <p:ph type="body" idx="1"/>
          </p:nvPr>
        </p:nvSpPr>
        <p:spPr/>
        <p:txBody>
          <a:bodyPr/>
          <a:lstStyle/>
          <a:p>
            <a:pPr eaLnBrk="1" hangingPunct="1">
              <a:lnSpc>
                <a:spcPct val="90000"/>
              </a:lnSpc>
              <a:buClr>
                <a:schemeClr val="tx1"/>
              </a:buClr>
            </a:pPr>
            <a:r>
              <a:rPr lang="en-US" sz="2800" b="1" smtClean="0">
                <a:solidFill>
                  <a:srgbClr val="0099CC"/>
                </a:solidFill>
              </a:rPr>
              <a:t>Attributes</a:t>
            </a:r>
            <a:r>
              <a:rPr lang="en-US" sz="2800" smtClean="0"/>
              <a:t> define characteristics of semantic objects.</a:t>
            </a:r>
          </a:p>
          <a:p>
            <a:pPr eaLnBrk="1" hangingPunct="1">
              <a:lnSpc>
                <a:spcPct val="90000"/>
              </a:lnSpc>
            </a:pPr>
            <a:r>
              <a:rPr lang="en-US" sz="2800" smtClean="0"/>
              <a:t>Three types of attributes:</a:t>
            </a:r>
          </a:p>
          <a:p>
            <a:pPr lvl="1" eaLnBrk="1" hangingPunct="1">
              <a:lnSpc>
                <a:spcPct val="90000"/>
              </a:lnSpc>
              <a:buClr>
                <a:schemeClr val="tx1"/>
              </a:buClr>
            </a:pPr>
            <a:r>
              <a:rPr lang="en-US" sz="2400" b="1" smtClean="0">
                <a:solidFill>
                  <a:srgbClr val="0099CC"/>
                </a:solidFill>
              </a:rPr>
              <a:t>Simple attributes</a:t>
            </a:r>
            <a:r>
              <a:rPr lang="en-US" sz="2400" smtClean="0">
                <a:solidFill>
                  <a:srgbClr val="0099CC"/>
                </a:solidFill>
              </a:rPr>
              <a:t> </a:t>
            </a:r>
            <a:r>
              <a:rPr lang="en-US" sz="2400" smtClean="0"/>
              <a:t>have a single element.</a:t>
            </a:r>
          </a:p>
          <a:p>
            <a:pPr lvl="1" eaLnBrk="1" hangingPunct="1">
              <a:lnSpc>
                <a:spcPct val="90000"/>
              </a:lnSpc>
              <a:buClr>
                <a:schemeClr val="tx1"/>
              </a:buClr>
            </a:pPr>
            <a:r>
              <a:rPr lang="en-US" sz="2400" b="1" smtClean="0">
                <a:solidFill>
                  <a:srgbClr val="0099CC"/>
                </a:solidFill>
              </a:rPr>
              <a:t>Group attributes</a:t>
            </a:r>
            <a:r>
              <a:rPr lang="en-US" sz="2400" smtClean="0">
                <a:solidFill>
                  <a:srgbClr val="0099CC"/>
                </a:solidFill>
              </a:rPr>
              <a:t> </a:t>
            </a:r>
            <a:r>
              <a:rPr lang="en-US" sz="2400" smtClean="0"/>
              <a:t>are composites of other attributes.</a:t>
            </a:r>
          </a:p>
          <a:p>
            <a:pPr lvl="1" eaLnBrk="1" hangingPunct="1">
              <a:lnSpc>
                <a:spcPct val="90000"/>
              </a:lnSpc>
              <a:buClr>
                <a:schemeClr val="tx1"/>
              </a:buClr>
            </a:pPr>
            <a:r>
              <a:rPr lang="en-US" sz="2400" b="1" smtClean="0">
                <a:solidFill>
                  <a:srgbClr val="0099CC"/>
                </a:solidFill>
              </a:rPr>
              <a:t>Object attributes</a:t>
            </a:r>
            <a:r>
              <a:rPr lang="en-US" sz="2400" smtClean="0">
                <a:solidFill>
                  <a:srgbClr val="0099CC"/>
                </a:solidFill>
              </a:rPr>
              <a:t> </a:t>
            </a:r>
            <a:r>
              <a:rPr lang="en-US" sz="2400" smtClean="0"/>
              <a:t>or </a:t>
            </a:r>
            <a:r>
              <a:rPr lang="en-US" sz="2400" b="1" smtClean="0">
                <a:solidFill>
                  <a:srgbClr val="0099CC"/>
                </a:solidFill>
              </a:rPr>
              <a:t>object links</a:t>
            </a:r>
            <a:r>
              <a:rPr lang="en-US" sz="2400" smtClean="0">
                <a:solidFill>
                  <a:srgbClr val="0099CC"/>
                </a:solidFill>
              </a:rPr>
              <a:t> </a:t>
            </a:r>
            <a:r>
              <a:rPr lang="en-US" sz="2400" smtClean="0"/>
              <a:t>are attributes that establish a relationship between one semantic object and another.</a:t>
            </a:r>
          </a:p>
          <a:p>
            <a:pPr eaLnBrk="1" hangingPunct="1">
              <a:lnSpc>
                <a:spcPct val="90000"/>
              </a:lnSpc>
              <a:buClr>
                <a:schemeClr val="tx1"/>
              </a:buClr>
            </a:pPr>
            <a:r>
              <a:rPr lang="en-US" sz="2400" b="1" smtClean="0">
                <a:solidFill>
                  <a:srgbClr val="0099CC"/>
                </a:solidFill>
              </a:rPr>
              <a:t>Paired attributes</a:t>
            </a:r>
            <a:r>
              <a:rPr lang="en-US" sz="2400" smtClean="0"/>
              <a:t>: if an object contains another object, the second object will contain the first.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7</a:t>
            </a:fld>
            <a:endParaRPr lang="en-US" smtClean="0"/>
          </a:p>
          <a:p>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slide(fromBottom)">
                                      <p:cBhvr>
                                        <p:cTn id="7" dur="500"/>
                                        <p:tgtEl>
                                          <p:spTgt spid="122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slide(fromBottom)">
                                      <p:cBhvr>
                                        <p:cTn id="12" dur="500"/>
                                        <p:tgtEl>
                                          <p:spTgt spid="12291">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animEffect transition="in" filter="slide(fromBottom)">
                                      <p:cBhvr>
                                        <p:cTn id="15" dur="500"/>
                                        <p:tgtEl>
                                          <p:spTgt spid="12291">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12291">
                                            <p:txEl>
                                              <p:pRg st="3" end="3"/>
                                            </p:txEl>
                                          </p:spTgt>
                                        </p:tgtEl>
                                        <p:attrNameLst>
                                          <p:attrName>style.visibility</p:attrName>
                                        </p:attrNameLst>
                                      </p:cBhvr>
                                      <p:to>
                                        <p:strVal val="visible"/>
                                      </p:to>
                                    </p:set>
                                    <p:animEffect transition="in" filter="slide(fromBottom)">
                                      <p:cBhvr>
                                        <p:cTn id="18" dur="500"/>
                                        <p:tgtEl>
                                          <p:spTgt spid="12291">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2291">
                                            <p:txEl>
                                              <p:pRg st="4" end="4"/>
                                            </p:txEl>
                                          </p:spTgt>
                                        </p:tgtEl>
                                        <p:attrNameLst>
                                          <p:attrName>style.visibility</p:attrName>
                                        </p:attrNameLst>
                                      </p:cBhvr>
                                      <p:to>
                                        <p:strVal val="visible"/>
                                      </p:to>
                                    </p:set>
                                    <p:animEffect transition="in" filter="slide(fromBottom)">
                                      <p:cBhvr>
                                        <p:cTn id="21" dur="500"/>
                                        <p:tgtEl>
                                          <p:spTgt spid="12291">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2291">
                                            <p:txEl>
                                              <p:pRg st="5" end="5"/>
                                            </p:txEl>
                                          </p:spTgt>
                                        </p:tgtEl>
                                        <p:attrNameLst>
                                          <p:attrName>style.visibility</p:attrName>
                                        </p:attrNameLst>
                                      </p:cBhvr>
                                      <p:to>
                                        <p:strVal val="visible"/>
                                      </p:to>
                                    </p:set>
                                    <p:animEffect transition="in" filter="slide(fromBottom)">
                                      <p:cBhvr>
                                        <p:cTn id="26" dur="500"/>
                                        <p:tgtEl>
                                          <p:spTgt spid="12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257800" y="1701800"/>
            <a:ext cx="2978150" cy="4216400"/>
          </a:xfrm>
        </p:spPr>
      </p:pic>
      <p:sp>
        <p:nvSpPr>
          <p:cNvPr id="22531" name="Rectangle 2"/>
          <p:cNvSpPr>
            <a:spLocks noGrp="1" noChangeArrowheads="1"/>
          </p:cNvSpPr>
          <p:nvPr>
            <p:ph type="title"/>
          </p:nvPr>
        </p:nvSpPr>
        <p:spPr/>
        <p:txBody>
          <a:bodyPr/>
          <a:lstStyle/>
          <a:p>
            <a:pPr eaLnBrk="1" hangingPunct="1"/>
            <a:r>
              <a:rPr lang="en-US" smtClean="0"/>
              <a:t>Object Diagram</a:t>
            </a:r>
          </a:p>
        </p:txBody>
      </p:sp>
      <p:sp>
        <p:nvSpPr>
          <p:cNvPr id="22532" name="Rectangle 3"/>
          <p:cNvSpPr>
            <a:spLocks noGrp="1" noChangeArrowheads="1"/>
          </p:cNvSpPr>
          <p:nvPr>
            <p:ph type="body" sz="half" idx="1"/>
          </p:nvPr>
        </p:nvSpPr>
        <p:spPr>
          <a:xfrm>
            <a:off x="457200" y="1600200"/>
            <a:ext cx="3581400" cy="2819400"/>
          </a:xfrm>
        </p:spPr>
        <p:txBody>
          <a:bodyPr/>
          <a:lstStyle/>
          <a:p>
            <a:pPr eaLnBrk="1" hangingPunct="1">
              <a:buClr>
                <a:schemeClr val="tx1"/>
              </a:buClr>
            </a:pPr>
            <a:r>
              <a:rPr lang="en-US" sz="2400" b="1" smtClean="0">
                <a:solidFill>
                  <a:srgbClr val="0099CC"/>
                </a:solidFill>
              </a:rPr>
              <a:t>Object diagrams</a:t>
            </a:r>
            <a:r>
              <a:rPr lang="en-US" sz="2400" smtClean="0">
                <a:solidFill>
                  <a:srgbClr val="0099CC"/>
                </a:solidFill>
              </a:rPr>
              <a:t> </a:t>
            </a:r>
            <a:r>
              <a:rPr lang="en-US" sz="2400" smtClean="0"/>
              <a:t>are used to summarize the structures of objects and to present them visually.</a:t>
            </a:r>
          </a:p>
        </p:txBody>
      </p:sp>
      <p:sp>
        <p:nvSpPr>
          <p:cNvPr id="11" name="Line Callout 1 10"/>
          <p:cNvSpPr/>
          <p:nvPr/>
        </p:nvSpPr>
        <p:spPr>
          <a:xfrm>
            <a:off x="685800" y="3733800"/>
            <a:ext cx="1524000" cy="533400"/>
          </a:xfrm>
          <a:prstGeom prst="borderCallout1">
            <a:avLst>
              <a:gd name="adj1" fmla="val 52005"/>
              <a:gd name="adj2" fmla="val 100848"/>
              <a:gd name="adj3" fmla="val -188094"/>
              <a:gd name="adj4" fmla="val 295578"/>
            </a:avLst>
          </a:prstGeom>
          <a:solidFill>
            <a:srgbClr val="CCECFF"/>
          </a:solidFill>
          <a:ln w="95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b="1" dirty="0">
                <a:solidFill>
                  <a:schemeClr val="tx1"/>
                </a:solidFill>
              </a:rPr>
              <a:t>DEPARTMENT </a:t>
            </a:r>
            <a:r>
              <a:rPr lang="en-US" sz="1400" dirty="0">
                <a:solidFill>
                  <a:schemeClr val="tx1"/>
                </a:solidFill>
              </a:rPr>
              <a:t>object diagram</a:t>
            </a:r>
          </a:p>
        </p:txBody>
      </p:sp>
      <p:sp>
        <p:nvSpPr>
          <p:cNvPr id="2" name="Footer Placeholder 1"/>
          <p:cNvSpPr>
            <a:spLocks noGrp="1"/>
          </p:cNvSpPr>
          <p:nvPr>
            <p:ph type="ftr" sz="quarter" idx="10"/>
          </p:nvPr>
        </p:nvSpPr>
        <p:spPr>
          <a:xfrm>
            <a:off x="457200" y="6248400"/>
            <a:ext cx="5562600" cy="476250"/>
          </a:xfrm>
        </p:spPr>
        <p:txBody>
          <a:bodyPr/>
          <a:lstStyle/>
          <a:p>
            <a:pPr>
              <a:defRPr/>
            </a:pPr>
            <a:r>
              <a:rPr lang="en-US" dirty="0" smtClean="0">
                <a:solidFill>
                  <a:srgbClr val="0000CC"/>
                </a:solidFill>
              </a:rPr>
              <a:t>KROENKE AND AUER - DATABASE PROCESSING, 13th Edition  © 2014 Pearson Education, Inc</a:t>
            </a:r>
            <a:r>
              <a:rPr lang="en-US" dirty="0" smtClean="0"/>
              <a:t>. </a:t>
            </a:r>
            <a:endParaRPr lang="en-US" dirty="0"/>
          </a:p>
        </p:txBody>
      </p:sp>
      <p:sp>
        <p:nvSpPr>
          <p:cNvPr id="3" name="Slide Number Placeholder 2"/>
          <p:cNvSpPr>
            <a:spLocks noGrp="1"/>
          </p:cNvSpPr>
          <p:nvPr>
            <p:ph type="sldNum" sz="quarter" idx="11"/>
          </p:nvPr>
        </p:nvSpPr>
        <p:spPr/>
        <p:txBody>
          <a:bodyPr/>
          <a:lstStyle/>
          <a:p>
            <a:r>
              <a:rPr lang="en-US" smtClean="0"/>
              <a:t>H-</a:t>
            </a:r>
            <a:fld id="{744A4BDE-DD8A-4935-891D-1CC9855D7584}" type="slidenum">
              <a:rPr lang="en-US" smtClean="0"/>
              <a:pPr/>
              <a:t>8</a:t>
            </a:fld>
            <a:endParaRPr lang="en-US" smtClean="0"/>
          </a:p>
          <a:p>
            <a:endParaRPr lang="en-US" dirty="0"/>
          </a:p>
        </p:txBody>
      </p:sp>
    </p:spTree>
  </p:cSld>
  <p:clrMapOvr>
    <a:masterClrMapping/>
  </p:clrMapOvr>
  <p:transition>
    <p:pull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Attribute Cardinality</a:t>
            </a:r>
          </a:p>
        </p:txBody>
      </p:sp>
      <p:sp>
        <p:nvSpPr>
          <p:cNvPr id="23555" name="Rectangle 3"/>
          <p:cNvSpPr>
            <a:spLocks noGrp="1" noChangeArrowheads="1"/>
          </p:cNvSpPr>
          <p:nvPr>
            <p:ph type="body" idx="1"/>
          </p:nvPr>
        </p:nvSpPr>
        <p:spPr/>
        <p:txBody>
          <a:bodyPr/>
          <a:lstStyle/>
          <a:p>
            <a:pPr eaLnBrk="1" hangingPunct="1">
              <a:lnSpc>
                <a:spcPct val="90000"/>
              </a:lnSpc>
            </a:pPr>
            <a:r>
              <a:rPr lang="en-US" sz="2400" smtClean="0"/>
              <a:t>Each attribute has both a minimum and a maximum cardinality.</a:t>
            </a:r>
          </a:p>
          <a:p>
            <a:pPr eaLnBrk="1" hangingPunct="1">
              <a:lnSpc>
                <a:spcPct val="90000"/>
              </a:lnSpc>
              <a:buClr>
                <a:schemeClr val="tx1"/>
              </a:buClr>
            </a:pPr>
            <a:r>
              <a:rPr lang="en-US" sz="2400" b="1" smtClean="0">
                <a:solidFill>
                  <a:srgbClr val="0099CC"/>
                </a:solidFill>
              </a:rPr>
              <a:t>Minimum cardinality</a:t>
            </a:r>
            <a:r>
              <a:rPr lang="en-US" sz="2400" smtClean="0">
                <a:solidFill>
                  <a:srgbClr val="0099CC"/>
                </a:solidFill>
              </a:rPr>
              <a:t> </a:t>
            </a:r>
            <a:r>
              <a:rPr lang="en-US" sz="2400" smtClean="0"/>
              <a:t>indicates the number of instances of the attribute that must exist for the object to be valid:</a:t>
            </a:r>
          </a:p>
          <a:p>
            <a:pPr lvl="1" eaLnBrk="1" hangingPunct="1">
              <a:lnSpc>
                <a:spcPct val="90000"/>
              </a:lnSpc>
            </a:pPr>
            <a:r>
              <a:rPr lang="en-US" sz="2000" smtClean="0"/>
              <a:t>If it is </a:t>
            </a:r>
            <a:r>
              <a:rPr lang="en-US" sz="2000" b="1" smtClean="0">
                <a:solidFill>
                  <a:srgbClr val="0099CC"/>
                </a:solidFill>
              </a:rPr>
              <a:t>0</a:t>
            </a:r>
            <a:r>
              <a:rPr lang="en-US" sz="2000" smtClean="0"/>
              <a:t>, the attribute is not required to have a value.</a:t>
            </a:r>
          </a:p>
          <a:p>
            <a:pPr lvl="1" eaLnBrk="1" hangingPunct="1">
              <a:lnSpc>
                <a:spcPct val="90000"/>
              </a:lnSpc>
            </a:pPr>
            <a:r>
              <a:rPr lang="en-US" sz="2000" smtClean="0"/>
              <a:t>If it is </a:t>
            </a:r>
            <a:r>
              <a:rPr lang="en-US" sz="2000" b="1" smtClean="0">
                <a:solidFill>
                  <a:srgbClr val="0099CC"/>
                </a:solidFill>
              </a:rPr>
              <a:t>1</a:t>
            </a:r>
            <a:r>
              <a:rPr lang="en-US" sz="2000" smtClean="0"/>
              <a:t>, it must have a value.</a:t>
            </a:r>
          </a:p>
          <a:p>
            <a:pPr lvl="1" eaLnBrk="1" hangingPunct="1">
              <a:lnSpc>
                <a:spcPct val="90000"/>
              </a:lnSpc>
            </a:pPr>
            <a:r>
              <a:rPr lang="en-US" sz="2000" smtClean="0"/>
              <a:t>Minimum cardinality can sometimes be larger than 1.</a:t>
            </a:r>
          </a:p>
          <a:p>
            <a:pPr eaLnBrk="1" hangingPunct="1">
              <a:lnSpc>
                <a:spcPct val="90000"/>
              </a:lnSpc>
              <a:buClr>
                <a:schemeClr val="tx1"/>
              </a:buClr>
            </a:pPr>
            <a:r>
              <a:rPr lang="en-US" sz="2400" b="1" smtClean="0">
                <a:solidFill>
                  <a:srgbClr val="0099CC"/>
                </a:solidFill>
              </a:rPr>
              <a:t>Maximum cardinality</a:t>
            </a:r>
            <a:r>
              <a:rPr lang="en-US" sz="2400" smtClean="0"/>
              <a:t> indicates the maximum number of instances of the attribute that the object may have:</a:t>
            </a:r>
          </a:p>
          <a:p>
            <a:pPr lvl="1" eaLnBrk="1" hangingPunct="1">
              <a:lnSpc>
                <a:spcPct val="90000"/>
              </a:lnSpc>
            </a:pPr>
            <a:r>
              <a:rPr lang="en-US" sz="2000" smtClean="0"/>
              <a:t>If it is </a:t>
            </a:r>
            <a:r>
              <a:rPr lang="en-US" sz="2000" b="1" smtClean="0">
                <a:solidFill>
                  <a:srgbClr val="0099CC"/>
                </a:solidFill>
              </a:rPr>
              <a:t>1</a:t>
            </a:r>
            <a:r>
              <a:rPr lang="en-US" sz="2000" smtClean="0"/>
              <a:t>, the attribute can have no more than one instance.</a:t>
            </a:r>
          </a:p>
          <a:p>
            <a:pPr lvl="1" eaLnBrk="1" hangingPunct="1">
              <a:lnSpc>
                <a:spcPct val="90000"/>
              </a:lnSpc>
            </a:pPr>
            <a:r>
              <a:rPr lang="en-US" sz="2000" smtClean="0"/>
              <a:t>If it is </a:t>
            </a:r>
            <a:r>
              <a:rPr lang="en-US" sz="2000" b="1" smtClean="0">
                <a:solidFill>
                  <a:srgbClr val="0099CC"/>
                </a:solidFill>
              </a:rPr>
              <a:t>N</a:t>
            </a:r>
            <a:r>
              <a:rPr lang="en-US" sz="2000" smtClean="0"/>
              <a:t>, the attribute can have many values, and the absolute number is not specified.</a:t>
            </a:r>
          </a:p>
          <a:p>
            <a:pPr lvl="1" eaLnBrk="1" hangingPunct="1">
              <a:lnSpc>
                <a:spcPct val="90000"/>
              </a:lnSpc>
            </a:pPr>
            <a:r>
              <a:rPr lang="en-US" sz="2000" smtClean="0"/>
              <a:t>Maximum cardinality can be a specific number.</a:t>
            </a:r>
          </a:p>
          <a:p>
            <a:pPr eaLnBrk="1" hangingPunct="1">
              <a:lnSpc>
                <a:spcPct val="90000"/>
              </a:lnSpc>
            </a:pPr>
            <a:endParaRPr lang="en-US" sz="24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 </a:t>
            </a:r>
            <a:endParaRPr lang="en-US" dirty="0"/>
          </a:p>
        </p:txBody>
      </p:sp>
      <p:sp>
        <p:nvSpPr>
          <p:cNvPr id="3" name="Slide Number Placeholder 2"/>
          <p:cNvSpPr>
            <a:spLocks noGrp="1"/>
          </p:cNvSpPr>
          <p:nvPr>
            <p:ph type="sldNum" sz="quarter" idx="11"/>
          </p:nvPr>
        </p:nvSpPr>
        <p:spPr/>
        <p:txBody>
          <a:bodyPr/>
          <a:lstStyle/>
          <a:p>
            <a:r>
              <a:rPr lang="en-US" smtClean="0"/>
              <a:t>H-</a:t>
            </a:r>
            <a:fld id="{D9E2B1FB-B791-4D96-A2B2-A163CC9522B3}" type="slidenum">
              <a:rPr lang="en-US" smtClean="0"/>
              <a:pPr/>
              <a:t>9</a:t>
            </a:fld>
            <a:endParaRPr lang="en-US" smtClean="0"/>
          </a:p>
          <a:p>
            <a:endParaRPr 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TotalTime>
  <Words>2741</Words>
  <Application>Microsoft Office PowerPoint</Application>
  <PresentationFormat>On-screen Show (4:3)</PresentationFormat>
  <Paragraphs>333</Paragraphs>
  <Slides>63</Slides>
  <Notes>63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Times New Roman</vt:lpstr>
      <vt:lpstr>Default Design</vt:lpstr>
      <vt:lpstr> David M. Kroenke and David J. Auer Database Processing Fundamentals, Design, and Implementation </vt:lpstr>
      <vt:lpstr>Chapter Objectives</vt:lpstr>
      <vt:lpstr>Introduction</vt:lpstr>
      <vt:lpstr>Different Data Models for Database Designs</vt:lpstr>
      <vt:lpstr>Different Data Models for Database Designs</vt:lpstr>
      <vt:lpstr>Semantic Objects</vt:lpstr>
      <vt:lpstr>Attributes</vt:lpstr>
      <vt:lpstr>Object Diagram</vt:lpstr>
      <vt:lpstr>Attribute Cardinality</vt:lpstr>
      <vt:lpstr>Object Diagram with Cardinalities</vt:lpstr>
      <vt:lpstr>Object Instances</vt:lpstr>
      <vt:lpstr>Object Identifiers</vt:lpstr>
      <vt:lpstr>Attribute Domains</vt:lpstr>
      <vt:lpstr>Attribute Domains</vt:lpstr>
      <vt:lpstr>Semantic Object Views</vt:lpstr>
      <vt:lpstr>Semantic Object Views</vt:lpstr>
      <vt:lpstr>Types of Objects</vt:lpstr>
      <vt:lpstr>Simple Objects</vt:lpstr>
      <vt:lpstr>Simple Objects</vt:lpstr>
      <vt:lpstr>Composite Objects</vt:lpstr>
      <vt:lpstr>Composite Objects: Object and Corresponding Relations</vt:lpstr>
      <vt:lpstr>Composite Objects: General Transformation to Relations</vt:lpstr>
      <vt:lpstr>Composite Objects: General Transformation to Relations</vt:lpstr>
      <vt:lpstr>Compound Objects</vt:lpstr>
      <vt:lpstr>Compound Objects: Compound Objects with 1:1 Paired Properties</vt:lpstr>
      <vt:lpstr>Compound Objects: Compound Objects with 1:N Paired Properties</vt:lpstr>
      <vt:lpstr>Compound Objects: Compound Objects with 1:N Paired Properties</vt:lpstr>
      <vt:lpstr>Compound Objects: Compound Objects with N:M Paired Properties</vt:lpstr>
      <vt:lpstr>Compound Objects: Compound Objects with N:M Paired Properties</vt:lpstr>
      <vt:lpstr>Representing Compound Objects: One-to-One [1:1] Compound Objects</vt:lpstr>
      <vt:lpstr>Representing Compound Objects: General Transformation of 1:1 Compound Objects</vt:lpstr>
      <vt:lpstr>Representing Compound Objects: One-to-Many [1:N] Compound Objects</vt:lpstr>
      <vt:lpstr>Representing Compound Objects: General Transformation of 1:N Compound Objects</vt:lpstr>
      <vt:lpstr>Representing Compound Objects: Many-to-Many [N:M] Compound Objects</vt:lpstr>
      <vt:lpstr>Representing Compound Objects: General Transformation of N:M Compound Objects</vt:lpstr>
      <vt:lpstr>Hybrid Objects</vt:lpstr>
      <vt:lpstr>Hybrid Objects</vt:lpstr>
      <vt:lpstr>Hybrid Objects</vt:lpstr>
      <vt:lpstr>Hybrid Objects</vt:lpstr>
      <vt:lpstr>Hybrid Objects Cardinality</vt:lpstr>
      <vt:lpstr>Hybrid Objects Cardinality: Example: ITEM in One Order</vt:lpstr>
      <vt:lpstr>Hybrid Objects Cardinality: Example: ITEM in (Possibly) Many LineItems of One Order</vt:lpstr>
      <vt:lpstr>Hybrid Objects Cardinality: Example: ITEM in One LineItem of (Possibly) Many Orders</vt:lpstr>
      <vt:lpstr>Hybrid Objects Cardinality: Example: ITEM in (Possibly) Many LineItems of (Possibly) Many Orders</vt:lpstr>
      <vt:lpstr>Representing Hybrid Objects: General Transformation of Hybrid Objects</vt:lpstr>
      <vt:lpstr>Association Objects</vt:lpstr>
      <vt:lpstr>Association Objects</vt:lpstr>
      <vt:lpstr>Association Objects</vt:lpstr>
      <vt:lpstr>Representing Association Objects: General Transformation of Association Objects</vt:lpstr>
      <vt:lpstr>Parent (Supertype)/Subtype Objects</vt:lpstr>
      <vt:lpstr>Parent/Subtype Objects</vt:lpstr>
      <vt:lpstr>Parent/Subtype Objects: Multiple Subtypes</vt:lpstr>
      <vt:lpstr>Parent (Supertype)/Subtype Objects</vt:lpstr>
      <vt:lpstr>Parent (Supertype)/Subtype Objects: Exclusive Subtypes</vt:lpstr>
      <vt:lpstr>Parent (Supertype)/Subtype Objects: Nested Subtypes</vt:lpstr>
      <vt:lpstr>Parent (Supertype)/Subtype Objects:  General Transformation of Parent/Subtype Objects</vt:lpstr>
      <vt:lpstr>Archetype/Version Objects</vt:lpstr>
      <vt:lpstr>Archetype/Version Objects   General Transformation of Archtype/Version Objects</vt:lpstr>
      <vt:lpstr>Semantic Object vs. E-R Model</vt:lpstr>
      <vt:lpstr>Semantic Object vs. E-R Model: Entity-Relationship Sales-Order Model</vt:lpstr>
      <vt:lpstr>Semantic Object vs. E-R Model: Semantic Object Sales-Order Model</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Kroenke-Auer-DBP-e13-PPT-Appendix-H</dc:title>
  <dc:creator>David J. Auer</dc:creator>
  <cp:lastModifiedBy>David Auer</cp:lastModifiedBy>
  <cp:revision>91</cp:revision>
  <dcterms:created xsi:type="dcterms:W3CDTF">2005-01-24T23:48:45Z</dcterms:created>
  <dcterms:modified xsi:type="dcterms:W3CDTF">2013-08-03T01:37:45Z</dcterms:modified>
</cp:coreProperties>
</file>